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1"/>
  </p:notesMasterIdLst>
  <p:sldIdLst>
    <p:sldId id="256" r:id="rId2"/>
    <p:sldId id="275" r:id="rId3"/>
    <p:sldId id="285" r:id="rId4"/>
    <p:sldId id="257" r:id="rId5"/>
    <p:sldId id="258" r:id="rId6"/>
    <p:sldId id="259" r:id="rId7"/>
    <p:sldId id="261" r:id="rId8"/>
    <p:sldId id="260" r:id="rId9"/>
    <p:sldId id="262" r:id="rId10"/>
    <p:sldId id="263" r:id="rId11"/>
    <p:sldId id="264" r:id="rId12"/>
    <p:sldId id="265" r:id="rId13"/>
    <p:sldId id="266" r:id="rId14"/>
    <p:sldId id="267" r:id="rId15"/>
    <p:sldId id="268" r:id="rId16"/>
    <p:sldId id="270" r:id="rId17"/>
    <p:sldId id="269" r:id="rId18"/>
    <p:sldId id="272" r:id="rId19"/>
    <p:sldId id="271" r:id="rId20"/>
    <p:sldId id="273" r:id="rId21"/>
    <p:sldId id="274" r:id="rId22"/>
    <p:sldId id="276" r:id="rId23"/>
    <p:sldId id="277" r:id="rId24"/>
    <p:sldId id="278" r:id="rId25"/>
    <p:sldId id="280" r:id="rId26"/>
    <p:sldId id="281" r:id="rId27"/>
    <p:sldId id="279" r:id="rId28"/>
    <p:sldId id="283" r:id="rId29"/>
    <p:sldId id="284" r:id="rId30"/>
  </p:sldIdLst>
  <p:sldSz cx="9144000" cy="6858000" type="screen4x3"/>
  <p:notesSz cx="6858000" cy="9144000"/>
  <p:defaultTextStyle>
    <a:defPPr>
      <a:defRPr lang="en-US"/>
    </a:defPPr>
    <a:lvl1pPr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6FF66"/>
    <a:srgbClr val="E3C7AB"/>
    <a:srgbClr val="D5AB81"/>
    <a:srgbClr val="CCFF66"/>
    <a:srgbClr val="0066FF"/>
    <a:srgbClr val="EFDFCF"/>
    <a:srgbClr val="FFFFCC"/>
    <a:srgbClr val="99FF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4761" autoAdjust="0"/>
  </p:normalViewPr>
  <p:slideViewPr>
    <p:cSldViewPr>
      <p:cViewPr varScale="1">
        <p:scale>
          <a:sx n="74" d="100"/>
          <a:sy n="74" d="100"/>
        </p:scale>
        <p:origin x="-6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01BFC-56EC-4A41-B76F-AABF70C30221}" type="datetimeFigureOut">
              <a:rPr lang="es-ES" smtClean="0"/>
              <a:pPr/>
              <a:t>09/06/2011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12BB7-5829-460C-9EBC-F5E1BFAA6E56}" type="slidenum">
              <a:rPr lang="es-ES" smtClean="0"/>
              <a:pPr/>
              <a:t>‹Nº›</a:t>
            </a:fld>
            <a:endParaRPr lang="es-ES"/>
          </a:p>
        </p:txBody>
      </p:sp>
    </p:spTree>
    <p:extLst>
      <p:ext uri="{BB962C8B-B14F-4D97-AF65-F5344CB8AC3E}">
        <p14:creationId xmlns:p14="http://schemas.microsoft.com/office/powerpoint/2010/main" val="425772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a:t>
            </a:fld>
            <a:endParaRPr lang="es-ES"/>
          </a:p>
        </p:txBody>
      </p:sp>
    </p:spTree>
    <p:extLst>
      <p:ext uri="{BB962C8B-B14F-4D97-AF65-F5344CB8AC3E}">
        <p14:creationId xmlns:p14="http://schemas.microsoft.com/office/powerpoint/2010/main" val="322554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10</a:t>
            </a:fld>
            <a:endParaRPr lang="es-ES"/>
          </a:p>
        </p:txBody>
      </p:sp>
    </p:spTree>
    <p:extLst>
      <p:ext uri="{BB962C8B-B14F-4D97-AF65-F5344CB8AC3E}">
        <p14:creationId xmlns:p14="http://schemas.microsoft.com/office/powerpoint/2010/main" val="309594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11</a:t>
            </a:fld>
            <a:endParaRPr lang="es-ES"/>
          </a:p>
        </p:txBody>
      </p:sp>
    </p:spTree>
    <p:extLst>
      <p:ext uri="{BB962C8B-B14F-4D97-AF65-F5344CB8AC3E}">
        <p14:creationId xmlns:p14="http://schemas.microsoft.com/office/powerpoint/2010/main" val="332645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12</a:t>
            </a:fld>
            <a:endParaRPr lang="es-ES"/>
          </a:p>
        </p:txBody>
      </p:sp>
    </p:spTree>
    <p:extLst>
      <p:ext uri="{BB962C8B-B14F-4D97-AF65-F5344CB8AC3E}">
        <p14:creationId xmlns:p14="http://schemas.microsoft.com/office/powerpoint/2010/main" val="112517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13</a:t>
            </a:fld>
            <a:endParaRPr lang="es-ES"/>
          </a:p>
        </p:txBody>
      </p:sp>
    </p:spTree>
    <p:extLst>
      <p:ext uri="{BB962C8B-B14F-4D97-AF65-F5344CB8AC3E}">
        <p14:creationId xmlns:p14="http://schemas.microsoft.com/office/powerpoint/2010/main" val="565588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14</a:t>
            </a:fld>
            <a:endParaRPr lang="es-ES"/>
          </a:p>
        </p:txBody>
      </p:sp>
    </p:spTree>
    <p:extLst>
      <p:ext uri="{BB962C8B-B14F-4D97-AF65-F5344CB8AC3E}">
        <p14:creationId xmlns:p14="http://schemas.microsoft.com/office/powerpoint/2010/main" val="293451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15</a:t>
            </a:fld>
            <a:endParaRPr lang="es-ES"/>
          </a:p>
        </p:txBody>
      </p:sp>
    </p:spTree>
    <p:extLst>
      <p:ext uri="{BB962C8B-B14F-4D97-AF65-F5344CB8AC3E}">
        <p14:creationId xmlns:p14="http://schemas.microsoft.com/office/powerpoint/2010/main" val="203499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16</a:t>
            </a:fld>
            <a:endParaRPr lang="es-ES"/>
          </a:p>
        </p:txBody>
      </p:sp>
    </p:spTree>
    <p:extLst>
      <p:ext uri="{BB962C8B-B14F-4D97-AF65-F5344CB8AC3E}">
        <p14:creationId xmlns:p14="http://schemas.microsoft.com/office/powerpoint/2010/main" val="2463339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17</a:t>
            </a:fld>
            <a:endParaRPr lang="es-ES"/>
          </a:p>
        </p:txBody>
      </p:sp>
    </p:spTree>
    <p:extLst>
      <p:ext uri="{BB962C8B-B14F-4D97-AF65-F5344CB8AC3E}">
        <p14:creationId xmlns:p14="http://schemas.microsoft.com/office/powerpoint/2010/main" val="335801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18</a:t>
            </a:fld>
            <a:endParaRPr lang="es-ES"/>
          </a:p>
        </p:txBody>
      </p:sp>
    </p:spTree>
    <p:extLst>
      <p:ext uri="{BB962C8B-B14F-4D97-AF65-F5344CB8AC3E}">
        <p14:creationId xmlns:p14="http://schemas.microsoft.com/office/powerpoint/2010/main" val="107683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19</a:t>
            </a:fld>
            <a:endParaRPr lang="es-ES"/>
          </a:p>
        </p:txBody>
      </p:sp>
    </p:spTree>
    <p:extLst>
      <p:ext uri="{BB962C8B-B14F-4D97-AF65-F5344CB8AC3E}">
        <p14:creationId xmlns:p14="http://schemas.microsoft.com/office/powerpoint/2010/main" val="278011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a:t>
            </a:fld>
            <a:endParaRPr lang="es-ES"/>
          </a:p>
        </p:txBody>
      </p:sp>
    </p:spTree>
    <p:extLst>
      <p:ext uri="{BB962C8B-B14F-4D97-AF65-F5344CB8AC3E}">
        <p14:creationId xmlns:p14="http://schemas.microsoft.com/office/powerpoint/2010/main" val="1635970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20</a:t>
            </a:fld>
            <a:endParaRPr lang="es-ES"/>
          </a:p>
        </p:txBody>
      </p:sp>
    </p:spTree>
    <p:extLst>
      <p:ext uri="{BB962C8B-B14F-4D97-AF65-F5344CB8AC3E}">
        <p14:creationId xmlns:p14="http://schemas.microsoft.com/office/powerpoint/2010/main" val="198111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21</a:t>
            </a:fld>
            <a:endParaRPr lang="es-ES"/>
          </a:p>
        </p:txBody>
      </p:sp>
    </p:spTree>
    <p:extLst>
      <p:ext uri="{BB962C8B-B14F-4D97-AF65-F5344CB8AC3E}">
        <p14:creationId xmlns:p14="http://schemas.microsoft.com/office/powerpoint/2010/main" val="315599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22</a:t>
            </a:fld>
            <a:endParaRPr lang="es-ES"/>
          </a:p>
        </p:txBody>
      </p:sp>
    </p:spTree>
    <p:extLst>
      <p:ext uri="{BB962C8B-B14F-4D97-AF65-F5344CB8AC3E}">
        <p14:creationId xmlns:p14="http://schemas.microsoft.com/office/powerpoint/2010/main" val="721960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23</a:t>
            </a:fld>
            <a:endParaRPr lang="es-ES"/>
          </a:p>
        </p:txBody>
      </p:sp>
    </p:spTree>
    <p:extLst>
      <p:ext uri="{BB962C8B-B14F-4D97-AF65-F5344CB8AC3E}">
        <p14:creationId xmlns:p14="http://schemas.microsoft.com/office/powerpoint/2010/main" val="4249602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24</a:t>
            </a:fld>
            <a:endParaRPr lang="es-ES"/>
          </a:p>
        </p:txBody>
      </p:sp>
    </p:spTree>
    <p:extLst>
      <p:ext uri="{BB962C8B-B14F-4D97-AF65-F5344CB8AC3E}">
        <p14:creationId xmlns:p14="http://schemas.microsoft.com/office/powerpoint/2010/main" val="1402910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25</a:t>
            </a:fld>
            <a:endParaRPr lang="es-ES"/>
          </a:p>
        </p:txBody>
      </p:sp>
    </p:spTree>
    <p:extLst>
      <p:ext uri="{BB962C8B-B14F-4D97-AF65-F5344CB8AC3E}">
        <p14:creationId xmlns:p14="http://schemas.microsoft.com/office/powerpoint/2010/main" val="2885084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26</a:t>
            </a:fld>
            <a:endParaRPr lang="es-ES"/>
          </a:p>
        </p:txBody>
      </p:sp>
    </p:spTree>
    <p:extLst>
      <p:ext uri="{BB962C8B-B14F-4D97-AF65-F5344CB8AC3E}">
        <p14:creationId xmlns:p14="http://schemas.microsoft.com/office/powerpoint/2010/main" val="943640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27</a:t>
            </a:fld>
            <a:endParaRPr lang="es-ES"/>
          </a:p>
        </p:txBody>
      </p:sp>
    </p:spTree>
    <p:extLst>
      <p:ext uri="{BB962C8B-B14F-4D97-AF65-F5344CB8AC3E}">
        <p14:creationId xmlns:p14="http://schemas.microsoft.com/office/powerpoint/2010/main" val="235890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28</a:t>
            </a:fld>
            <a:endParaRPr lang="es-ES"/>
          </a:p>
        </p:txBody>
      </p:sp>
    </p:spTree>
    <p:extLst>
      <p:ext uri="{BB962C8B-B14F-4D97-AF65-F5344CB8AC3E}">
        <p14:creationId xmlns:p14="http://schemas.microsoft.com/office/powerpoint/2010/main" val="3142480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29</a:t>
            </a:fld>
            <a:endParaRPr lang="es-ES"/>
          </a:p>
        </p:txBody>
      </p:sp>
    </p:spTree>
    <p:extLst>
      <p:ext uri="{BB962C8B-B14F-4D97-AF65-F5344CB8AC3E}">
        <p14:creationId xmlns:p14="http://schemas.microsoft.com/office/powerpoint/2010/main" val="50130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3</a:t>
            </a:fld>
            <a:endParaRPr lang="es-ES"/>
          </a:p>
        </p:txBody>
      </p:sp>
    </p:spTree>
    <p:extLst>
      <p:ext uri="{BB962C8B-B14F-4D97-AF65-F5344CB8AC3E}">
        <p14:creationId xmlns:p14="http://schemas.microsoft.com/office/powerpoint/2010/main" val="144267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4</a:t>
            </a:fld>
            <a:endParaRPr lang="es-ES"/>
          </a:p>
        </p:txBody>
      </p:sp>
    </p:spTree>
    <p:extLst>
      <p:ext uri="{BB962C8B-B14F-4D97-AF65-F5344CB8AC3E}">
        <p14:creationId xmlns:p14="http://schemas.microsoft.com/office/powerpoint/2010/main" val="303540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5</a:t>
            </a:fld>
            <a:endParaRPr lang="es-ES"/>
          </a:p>
        </p:txBody>
      </p:sp>
    </p:spTree>
    <p:extLst>
      <p:ext uri="{BB962C8B-B14F-4D97-AF65-F5344CB8AC3E}">
        <p14:creationId xmlns:p14="http://schemas.microsoft.com/office/powerpoint/2010/main" val="306483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6</a:t>
            </a:fld>
            <a:endParaRPr lang="es-ES"/>
          </a:p>
        </p:txBody>
      </p:sp>
    </p:spTree>
    <p:extLst>
      <p:ext uri="{BB962C8B-B14F-4D97-AF65-F5344CB8AC3E}">
        <p14:creationId xmlns:p14="http://schemas.microsoft.com/office/powerpoint/2010/main" val="305095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7</a:t>
            </a:fld>
            <a:endParaRPr lang="es-ES"/>
          </a:p>
        </p:txBody>
      </p:sp>
    </p:spTree>
    <p:extLst>
      <p:ext uri="{BB962C8B-B14F-4D97-AF65-F5344CB8AC3E}">
        <p14:creationId xmlns:p14="http://schemas.microsoft.com/office/powerpoint/2010/main" val="375021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8</a:t>
            </a:fld>
            <a:endParaRPr lang="es-ES"/>
          </a:p>
        </p:txBody>
      </p:sp>
    </p:spTree>
    <p:extLst>
      <p:ext uri="{BB962C8B-B14F-4D97-AF65-F5344CB8AC3E}">
        <p14:creationId xmlns:p14="http://schemas.microsoft.com/office/powerpoint/2010/main" val="363216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E6412BB7-5829-460C-9EBC-F5E1BFAA6E56}" type="slidenum">
              <a:rPr lang="es-ES" smtClean="0"/>
              <a:pPr/>
              <a:t>9</a:t>
            </a:fld>
            <a:endParaRPr lang="es-ES"/>
          </a:p>
        </p:txBody>
      </p:sp>
    </p:spTree>
    <p:extLst>
      <p:ext uri="{BB962C8B-B14F-4D97-AF65-F5344CB8AC3E}">
        <p14:creationId xmlns:p14="http://schemas.microsoft.com/office/powerpoint/2010/main" val="275934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s-ES"/>
          </a:p>
        </p:txBody>
      </p:sp>
      <p:sp>
        <p:nvSpPr>
          <p:cNvPr id="30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s-ES"/>
          </a:p>
        </p:txBody>
      </p:sp>
      <p:sp>
        <p:nvSpPr>
          <p:cNvPr id="30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30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30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30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30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30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30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s-ES"/>
          </a:p>
        </p:txBody>
      </p:sp>
      <p:sp>
        <p:nvSpPr>
          <p:cNvPr id="3083"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85" name="Rectangle 13"/>
          <p:cNvSpPr>
            <a:spLocks noGrp="1" noChangeArrowheads="1"/>
          </p:cNvSpPr>
          <p:nvPr>
            <p:ph type="dt" sz="half" idx="2"/>
          </p:nvPr>
        </p:nvSpPr>
        <p:spPr/>
        <p:txBody>
          <a:bodyPr/>
          <a:lstStyle>
            <a:lvl1pPr>
              <a:defRPr/>
            </a:lvl1pPr>
          </a:lstStyle>
          <a:p>
            <a:endParaRPr lang="en-US"/>
          </a:p>
        </p:txBody>
      </p:sp>
      <p:sp>
        <p:nvSpPr>
          <p:cNvPr id="3086" name="Rectangle 14"/>
          <p:cNvSpPr>
            <a:spLocks noGrp="1" noChangeArrowheads="1"/>
          </p:cNvSpPr>
          <p:nvPr>
            <p:ph type="ftr" sz="quarter" idx="3"/>
          </p:nvPr>
        </p:nvSpPr>
        <p:spPr/>
        <p:txBody>
          <a:bodyPr/>
          <a:lstStyle>
            <a:lvl1pPr>
              <a:defRPr/>
            </a:lvl1pPr>
          </a:lstStyle>
          <a:p>
            <a:endParaRPr lang="en-US"/>
          </a:p>
        </p:txBody>
      </p:sp>
      <p:sp>
        <p:nvSpPr>
          <p:cNvPr id="3087" name="Rectangle 15"/>
          <p:cNvSpPr>
            <a:spLocks noGrp="1" noChangeArrowheads="1"/>
          </p:cNvSpPr>
          <p:nvPr>
            <p:ph type="sldNum" sz="quarter" idx="4"/>
          </p:nvPr>
        </p:nvSpPr>
        <p:spPr/>
        <p:txBody>
          <a:bodyPr/>
          <a:lstStyle>
            <a:lvl1pPr>
              <a:defRPr/>
            </a:lvl1pPr>
          </a:lstStyle>
          <a:p>
            <a:fld id="{E1C1E7BB-21B5-4856-A3E7-4A0D2EAF7A0F}" type="slidenum">
              <a:rPr lang="en-US"/>
              <a:pPr/>
              <a:t>‹Nº›</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64BCDE98-4A7C-42A5-A56F-65B99CEF4FAB}"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CF0E660-B6E5-4DC5-844C-FB46D2F88CC9}"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685800" y="6248400"/>
            <a:ext cx="1905000" cy="457200"/>
          </a:xfrm>
        </p:spPr>
        <p:txBody>
          <a:bodyPr/>
          <a:lstStyle>
            <a:lvl1pPr>
              <a:defRPr/>
            </a:lvl1pPr>
          </a:lstStyle>
          <a:p>
            <a:endParaRPr lang="en-US"/>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4 Marcador de número de diapositiva"/>
          <p:cNvSpPr>
            <a:spLocks noGrp="1"/>
          </p:cNvSpPr>
          <p:nvPr>
            <p:ph type="sldNum" sz="quarter" idx="12"/>
          </p:nvPr>
        </p:nvSpPr>
        <p:spPr>
          <a:xfrm>
            <a:off x="6553200" y="6248400"/>
            <a:ext cx="1905000" cy="457200"/>
          </a:xfrm>
        </p:spPr>
        <p:txBody>
          <a:bodyPr/>
          <a:lstStyle>
            <a:lvl1pPr>
              <a:defRPr/>
            </a:lvl1pPr>
          </a:lstStyle>
          <a:p>
            <a:fld id="{1164AA50-5443-410E-8E9A-57ECA6FC7A54}"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gráfico"/>
          <p:cNvSpPr>
            <a:spLocks noGrp="1"/>
          </p:cNvSpPr>
          <p:nvPr>
            <p:ph type="chart" sz="half" idx="2"/>
          </p:nvPr>
        </p:nvSpPr>
        <p:spPr>
          <a:xfrm>
            <a:off x="4648200" y="1981200"/>
            <a:ext cx="3810000" cy="4114800"/>
          </a:xfrm>
        </p:spPr>
        <p:txBody>
          <a:bodyPr/>
          <a:lstStyle/>
          <a:p>
            <a:endParaRPr lang="es-ES"/>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D4A6EC0B-0C3C-4616-8489-569D4930BF15}"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E82AEC0-AB16-41FA-81A9-1E46C86A9B4A}"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7FBD16A3-8C6B-4767-8196-AE05D6670508}"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6345206C-6EEF-4DC8-A369-3F92EED3707B}"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74530A86-5D0C-409D-8F10-58ADB091630D}"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7770CA16-7590-493B-8F5B-BFEAA808ECAD}"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D6BEC49D-CE22-400C-B443-2B5AFAAD7737}"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15B00856-78E0-406D-A759-62F190663062}"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7677CBC7-15F4-49FD-9802-C3218F752137}"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s-ES"/>
          </a:p>
        </p:txBody>
      </p:sp>
      <p:sp>
        <p:nvSpPr>
          <p:cNvPr id="2051"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s-ES"/>
          </a:p>
        </p:txBody>
      </p:sp>
      <p:sp>
        <p:nvSpPr>
          <p:cNvPr id="2052"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2053"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2054"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2055"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2056"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2057"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s-ES"/>
          </a:p>
        </p:txBody>
      </p:sp>
      <p:sp>
        <p:nvSpPr>
          <p:cNvPr id="2058"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s-ES"/>
          </a:p>
        </p:txBody>
      </p:sp>
      <p:sp>
        <p:nvSpPr>
          <p:cNvPr id="2059"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endParaRPr lang="en-US"/>
          </a:p>
        </p:txBody>
      </p:sp>
      <p:sp>
        <p:nvSpPr>
          <p:cNvPr id="2062"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endParaRPr lang="en-US"/>
          </a:p>
        </p:txBody>
      </p:sp>
      <p:sp>
        <p:nvSpPr>
          <p:cNvPr id="2063"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3A54800B-814E-4748-AA7B-68F0879ADDFB}"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mic Sans MS" pitchFamily="66" charset="0"/>
        </a:defRPr>
      </a:lvl2pPr>
      <a:lvl3pPr algn="ctr" rtl="0" eaLnBrk="0" fontAlgn="base" hangingPunct="0">
        <a:spcBef>
          <a:spcPct val="0"/>
        </a:spcBef>
        <a:spcAft>
          <a:spcPct val="0"/>
        </a:spcAft>
        <a:defRPr sz="3600">
          <a:solidFill>
            <a:schemeClr val="tx2"/>
          </a:solidFill>
          <a:latin typeface="Comic Sans MS" pitchFamily="66" charset="0"/>
        </a:defRPr>
      </a:lvl3pPr>
      <a:lvl4pPr algn="ctr" rtl="0" eaLnBrk="0" fontAlgn="base" hangingPunct="0">
        <a:spcBef>
          <a:spcPct val="0"/>
        </a:spcBef>
        <a:spcAft>
          <a:spcPct val="0"/>
        </a:spcAft>
        <a:defRPr sz="3600">
          <a:solidFill>
            <a:schemeClr val="tx2"/>
          </a:solidFill>
          <a:latin typeface="Comic Sans MS" pitchFamily="66" charset="0"/>
        </a:defRPr>
      </a:lvl4pPr>
      <a:lvl5pPr algn="ctr" rtl="0" eaLnBrk="0" fontAlgn="base" hangingPunct="0">
        <a:spcBef>
          <a:spcPct val="0"/>
        </a:spcBef>
        <a:spcAft>
          <a:spcPct val="0"/>
        </a:spcAft>
        <a:defRPr sz="3600">
          <a:solidFill>
            <a:schemeClr val="tx2"/>
          </a:solidFill>
          <a:latin typeface="Comic Sans MS" pitchFamily="66" charset="0"/>
        </a:defRPr>
      </a:lvl5pPr>
      <a:lvl6pPr marL="457200" algn="ctr" rtl="0" eaLnBrk="0" fontAlgn="base" hangingPunct="0">
        <a:spcBef>
          <a:spcPct val="0"/>
        </a:spcBef>
        <a:spcAft>
          <a:spcPct val="0"/>
        </a:spcAft>
        <a:defRPr sz="3600">
          <a:solidFill>
            <a:schemeClr val="tx2"/>
          </a:solidFill>
          <a:latin typeface="Comic Sans MS" pitchFamily="66" charset="0"/>
        </a:defRPr>
      </a:lvl6pPr>
      <a:lvl7pPr marL="914400" algn="ctr" rtl="0" eaLnBrk="0" fontAlgn="base" hangingPunct="0">
        <a:spcBef>
          <a:spcPct val="0"/>
        </a:spcBef>
        <a:spcAft>
          <a:spcPct val="0"/>
        </a:spcAft>
        <a:defRPr sz="3600">
          <a:solidFill>
            <a:schemeClr val="tx2"/>
          </a:solidFill>
          <a:latin typeface="Comic Sans MS" pitchFamily="66" charset="0"/>
        </a:defRPr>
      </a:lvl7pPr>
      <a:lvl8pPr marL="1371600" algn="ctr" rtl="0" eaLnBrk="0" fontAlgn="base" hangingPunct="0">
        <a:spcBef>
          <a:spcPct val="0"/>
        </a:spcBef>
        <a:spcAft>
          <a:spcPct val="0"/>
        </a:spcAft>
        <a:defRPr sz="3600">
          <a:solidFill>
            <a:schemeClr val="tx2"/>
          </a:solidFill>
          <a:latin typeface="Comic Sans MS" pitchFamily="66" charset="0"/>
        </a:defRPr>
      </a:lvl8pPr>
      <a:lvl9pPr marL="1828800" algn="ctr" rtl="0" eaLnBrk="0" fontAlgn="base" hangingPunct="0">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es.wikipedia.org/wiki/Archivo:HarmOsc1.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package" Target="../embeddings/Documento_de_Microsoft_Word3.docx"/><Relationship Id="rId13" Type="http://schemas.openxmlformats.org/officeDocument/2006/relationships/oleObject" Target="../embeddings/oleObject7.bin"/><Relationship Id="rId3" Type="http://schemas.openxmlformats.org/officeDocument/2006/relationships/notesSlide" Target="../notesSlides/notesSlide11.xml"/><Relationship Id="rId7" Type="http://schemas.openxmlformats.org/officeDocument/2006/relationships/oleObject" Target="../embeddings/oleObject5.bin"/><Relationship Id="rId12"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emf"/><Relationship Id="rId11" Type="http://schemas.openxmlformats.org/officeDocument/2006/relationships/package" Target="../embeddings/Documento_de_Microsoft_Word4.docx"/><Relationship Id="rId5" Type="http://schemas.openxmlformats.org/officeDocument/2006/relationships/package" Target="../embeddings/Documento_de_Microsoft_Word2.docx"/><Relationship Id="rId15" Type="http://schemas.openxmlformats.org/officeDocument/2006/relationships/image" Target="../media/image25.emf"/><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image" Target="../media/image23.emf"/><Relationship Id="rId14" Type="http://schemas.openxmlformats.org/officeDocument/2006/relationships/package" Target="../embeddings/Documento_de_Microsoft_Word5.docx"/></Relationships>
</file>

<file path=ppt/slides/_rels/slide12.xml.rels><?xml version="1.0" encoding="UTF-8" standalone="yes"?>
<Relationships xmlns="http://schemas.openxmlformats.org/package/2006/relationships"><Relationship Id="rId8" Type="http://schemas.openxmlformats.org/officeDocument/2006/relationships/package" Target="../embeddings/Documento_de_Microsoft_Word7.docx"/><Relationship Id="rId3" Type="http://schemas.openxmlformats.org/officeDocument/2006/relationships/notesSlide" Target="../notesSlides/notesSlide12.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package" Target="../embeddings/Documento_de_Microsoft_Word6.docx"/><Relationship Id="rId4" Type="http://schemas.openxmlformats.org/officeDocument/2006/relationships/oleObject" Target="../embeddings/oleObject8.bin"/><Relationship Id="rId9" Type="http://schemas.openxmlformats.org/officeDocument/2006/relationships/image" Target="../media/image27.emf"/></Relationships>
</file>

<file path=ppt/slides/_rels/slide13.xml.rels><?xml version="1.0" encoding="UTF-8" standalone="yes"?>
<Relationships xmlns="http://schemas.openxmlformats.org/package/2006/relationships"><Relationship Id="rId8" Type="http://schemas.openxmlformats.org/officeDocument/2006/relationships/package" Target="../embeddings/Documento_de_Microsoft_Word9.docx"/><Relationship Id="rId13"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oleObject" Target="../embeddings/oleObject11.bin"/><Relationship Id="rId12"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emf"/><Relationship Id="rId11" Type="http://schemas.openxmlformats.org/officeDocument/2006/relationships/package" Target="../embeddings/Documento_de_Microsoft_Word10.docx"/><Relationship Id="rId5" Type="http://schemas.openxmlformats.org/officeDocument/2006/relationships/package" Target="../embeddings/Documento_de_Microsoft_Word8.docx"/><Relationship Id="rId15" Type="http://schemas.openxmlformats.org/officeDocument/2006/relationships/image" Target="../media/image31.emf"/><Relationship Id="rId10" Type="http://schemas.openxmlformats.org/officeDocument/2006/relationships/oleObject" Target="../embeddings/oleObject12.bin"/><Relationship Id="rId4" Type="http://schemas.openxmlformats.org/officeDocument/2006/relationships/oleObject" Target="../embeddings/oleObject10.bin"/><Relationship Id="rId9" Type="http://schemas.openxmlformats.org/officeDocument/2006/relationships/image" Target="../media/image29.emf"/><Relationship Id="rId14" Type="http://schemas.openxmlformats.org/officeDocument/2006/relationships/package" Target="../embeddings/Documento_de_Microsoft_Word11.doc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emf"/><Relationship Id="rId5" Type="http://schemas.openxmlformats.org/officeDocument/2006/relationships/package" Target="../embeddings/Documento_de_Microsoft_Word12.docx"/><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Documento_de_Microsoft_Word1.docx"/><Relationship Id="rId5" Type="http://schemas.openxmlformats.org/officeDocument/2006/relationships/oleObject" Target="../embeddings/oleObject3.bin"/><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hyperlink" Target="http://es.wikipedia.org/wiki/Archivo:Symmetrical_stretching.gif" TargetMode="External"/><Relationship Id="rId7"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es.wikipedia.org/wiki/Archivo:Asymmetrical_stretching.gif" TargetMode="External"/><Relationship Id="rId5" Type="http://schemas.openxmlformats.org/officeDocument/2006/relationships/image" Target="../media/image14.gif"/><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http://es.wikipedia.org/wiki/Archivo:Scissoring.gif" TargetMode="External"/><Relationship Id="rId7" Type="http://schemas.openxmlformats.org/officeDocument/2006/relationships/hyperlink" Target="http://es.wikipedia.org/wiki/Archivo:Wagging.gi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hyperlink" Target="http://es.wikipedia.org/wiki/Archivo:Modo_rotacao.gif" TargetMode="External"/><Relationship Id="rId10" Type="http://schemas.openxmlformats.org/officeDocument/2006/relationships/image" Target="../media/image20.gif"/><Relationship Id="rId4" Type="http://schemas.openxmlformats.org/officeDocument/2006/relationships/image" Target="../media/image17.gif"/><Relationship Id="rId9" Type="http://schemas.openxmlformats.org/officeDocument/2006/relationships/hyperlink" Target="http://es.wikipedia.org/wiki/Archivo:Twisting.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p:cNvSpPr txBox="1">
            <a:spLocks noChangeArrowheads="1"/>
          </p:cNvSpPr>
          <p:nvPr/>
        </p:nvSpPr>
        <p:spPr bwMode="auto">
          <a:xfrm>
            <a:off x="1116013" y="511175"/>
            <a:ext cx="7058025" cy="1508105"/>
          </a:xfrm>
          <a:prstGeom prst="rect">
            <a:avLst/>
          </a:prstGeom>
          <a:noFill/>
          <a:ln w="9525">
            <a:noFill/>
            <a:miter lim="800000"/>
            <a:headEnd/>
            <a:tailEnd/>
          </a:ln>
          <a:effectLst/>
        </p:spPr>
        <p:txBody>
          <a:bodyPr>
            <a:spAutoFit/>
          </a:bodyPr>
          <a:lstStyle/>
          <a:p>
            <a:pPr algn="ctr">
              <a:buFontTx/>
              <a:buNone/>
            </a:pPr>
            <a:r>
              <a:rPr lang="es-VE" sz="2000" b="1" i="1" dirty="0">
                <a:latin typeface="Bodoni MT" pitchFamily="18" charset="0"/>
              </a:rPr>
              <a:t>Universidad Pedagógica Experimental Libertador</a:t>
            </a:r>
          </a:p>
          <a:p>
            <a:pPr algn="ctr">
              <a:buFontTx/>
              <a:buNone/>
            </a:pPr>
            <a:r>
              <a:rPr lang="es-VE" sz="2000" b="1" i="1" dirty="0">
                <a:latin typeface="Bodoni MT" pitchFamily="18" charset="0"/>
              </a:rPr>
              <a:t>Instituto Pedagógico “Rafael Alberto Escobar Lara”</a:t>
            </a:r>
          </a:p>
          <a:p>
            <a:pPr algn="ctr">
              <a:buFontTx/>
              <a:buNone/>
            </a:pPr>
            <a:r>
              <a:rPr lang="es-VE" sz="2000" b="1" i="1" dirty="0">
                <a:latin typeface="Bodoni MT" pitchFamily="18" charset="0"/>
              </a:rPr>
              <a:t>Departamento de Química</a:t>
            </a:r>
          </a:p>
          <a:p>
            <a:pPr algn="ctr">
              <a:buFontTx/>
              <a:buNone/>
            </a:pPr>
            <a:r>
              <a:rPr lang="es-VE" sz="2000" b="1" i="1" dirty="0" smtClean="0">
                <a:latin typeface="Bodoni MT" pitchFamily="18" charset="0"/>
              </a:rPr>
              <a:t>Análisis Instrumental</a:t>
            </a:r>
            <a:endParaRPr lang="es-VE" sz="2000" b="1" i="1" dirty="0">
              <a:latin typeface="Bodoni MT" pitchFamily="18" charset="0"/>
            </a:endParaRPr>
          </a:p>
        </p:txBody>
      </p:sp>
      <p:sp>
        <p:nvSpPr>
          <p:cNvPr id="4106" name="Text Box 10"/>
          <p:cNvSpPr txBox="1">
            <a:spLocks noChangeArrowheads="1"/>
          </p:cNvSpPr>
          <p:nvPr/>
        </p:nvSpPr>
        <p:spPr bwMode="auto">
          <a:xfrm>
            <a:off x="4857753" y="5589588"/>
            <a:ext cx="3746498" cy="461665"/>
          </a:xfrm>
          <a:prstGeom prst="rect">
            <a:avLst/>
          </a:prstGeom>
          <a:noFill/>
          <a:ln w="9525">
            <a:noFill/>
            <a:miter lim="800000"/>
            <a:headEnd/>
            <a:tailEnd/>
          </a:ln>
          <a:effectLst/>
        </p:spPr>
        <p:txBody>
          <a:bodyPr wrap="square">
            <a:spAutoFit/>
          </a:bodyPr>
          <a:lstStyle/>
          <a:p>
            <a:pPr>
              <a:spcBef>
                <a:spcPct val="50000"/>
              </a:spcBef>
              <a:buFontTx/>
              <a:buNone/>
            </a:pPr>
            <a:r>
              <a:rPr lang="es-ES" sz="2400" b="1" i="1" dirty="0">
                <a:latin typeface="Bodoni MT" pitchFamily="18" charset="0"/>
              </a:rPr>
              <a:t>Prof. Arnoldo González</a:t>
            </a:r>
          </a:p>
        </p:txBody>
      </p:sp>
      <p:graphicFrame>
        <p:nvGraphicFramePr>
          <p:cNvPr id="4109" name="Object 13"/>
          <p:cNvGraphicFramePr>
            <a:graphicFrameLocks noChangeAspect="1"/>
          </p:cNvGraphicFramePr>
          <p:nvPr/>
        </p:nvGraphicFramePr>
        <p:xfrm>
          <a:off x="8027988" y="692150"/>
          <a:ext cx="631825" cy="762000"/>
        </p:xfrm>
        <a:graphic>
          <a:graphicData uri="http://schemas.openxmlformats.org/presentationml/2006/ole">
            <mc:AlternateContent xmlns:mc="http://schemas.openxmlformats.org/markup-compatibility/2006">
              <mc:Choice xmlns:v="urn:schemas-microsoft-com:vml" Requires="v">
                <p:oleObj spid="_x0000_s4110" r:id="rId4" imgW="628616" imgH="762154" progId="">
                  <p:embed/>
                </p:oleObj>
              </mc:Choice>
              <mc:Fallback>
                <p:oleObj r:id="rId4" imgW="628616" imgH="762154" progId="">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92150"/>
                        <a:ext cx="6318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8" name="Object 12"/>
          <p:cNvGraphicFramePr>
            <a:graphicFrameLocks noChangeAspect="1"/>
          </p:cNvGraphicFramePr>
          <p:nvPr/>
        </p:nvGraphicFramePr>
        <p:xfrm>
          <a:off x="323850" y="692150"/>
          <a:ext cx="892175" cy="663575"/>
        </p:xfrm>
        <a:graphic>
          <a:graphicData uri="http://schemas.openxmlformats.org/presentationml/2006/ole">
            <mc:AlternateContent xmlns:mc="http://schemas.openxmlformats.org/markup-compatibility/2006">
              <mc:Choice xmlns:v="urn:schemas-microsoft-com:vml" Requires="v">
                <p:oleObj spid="_x0000_s4111" r:id="rId6" imgW="895288" imgH="666667" progId="">
                  <p:embed/>
                </p:oleObj>
              </mc:Choice>
              <mc:Fallback>
                <p:oleObj r:id="rId6" imgW="895288" imgH="666667"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692150"/>
                        <a:ext cx="8921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0" name="Rectangle 14"/>
          <p:cNvSpPr>
            <a:spLocks noChangeArrowheads="1"/>
          </p:cNvSpPr>
          <p:nvPr/>
        </p:nvSpPr>
        <p:spPr bwMode="auto">
          <a:xfrm>
            <a:off x="0" y="3048000"/>
            <a:ext cx="9144000" cy="0"/>
          </a:xfrm>
          <a:prstGeom prst="rect">
            <a:avLst/>
          </a:prstGeom>
          <a:noFill/>
          <a:ln w="9525">
            <a:noFill/>
            <a:miter lim="800000"/>
            <a:headEnd/>
            <a:tailEnd/>
          </a:ln>
          <a:effectLst/>
        </p:spPr>
        <p:txBody>
          <a:bodyPr wrap="none" anchor="ctr">
            <a:spAutoFit/>
          </a:bodyPr>
          <a:lstStyle/>
          <a:p>
            <a:endParaRPr lang="es-ES"/>
          </a:p>
        </p:txBody>
      </p:sp>
      <p:sp>
        <p:nvSpPr>
          <p:cNvPr id="11" name="10 Rectángulo"/>
          <p:cNvSpPr/>
          <p:nvPr/>
        </p:nvSpPr>
        <p:spPr>
          <a:xfrm>
            <a:off x="1142976" y="3282735"/>
            <a:ext cx="7137210"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buNone/>
            </a:pPr>
            <a:r>
              <a:rPr lang="es-E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odoni MT" pitchFamily="18" charset="0"/>
              </a:rPr>
              <a:t>Espectrometría Infrarroja</a:t>
            </a:r>
            <a:endParaRPr lang="es-ES"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odoni MT" pitchFamily="18" charset="0"/>
            </a:endParaRPr>
          </a:p>
        </p:txBody>
      </p:sp>
      <p:sp>
        <p:nvSpPr>
          <p:cNvPr id="8" name="7 Marcador de número de diapositiva"/>
          <p:cNvSpPr>
            <a:spLocks noGrp="1"/>
          </p:cNvSpPr>
          <p:nvPr>
            <p:ph type="sldNum" sz="quarter" idx="4"/>
          </p:nvPr>
        </p:nvSpPr>
        <p:spPr/>
        <p:txBody>
          <a:bodyPr/>
          <a:lstStyle/>
          <a:p>
            <a:fld id="{E1C1E7BB-21B5-4856-A3E7-4A0D2EAF7A0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Modelo mecánico</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a:buNone/>
            </a:pPr>
            <a:r>
              <a:rPr lang="es-ES" dirty="0" smtClean="0">
                <a:solidFill>
                  <a:srgbClr val="66FF66"/>
                </a:solidFill>
                <a:latin typeface="Bodoni MT" pitchFamily="18" charset="0"/>
              </a:rPr>
              <a:t>Oscilador armónico</a:t>
            </a:r>
          </a:p>
          <a:p>
            <a:pPr marL="0" indent="0" algn="just">
              <a:buNone/>
            </a:pPr>
            <a:r>
              <a:rPr lang="es-ES" sz="2000" dirty="0" smtClean="0">
                <a:latin typeface="Bodoni MT" pitchFamily="18" charset="0"/>
              </a:rPr>
              <a:t>La vibración de tensión entre dos átomos puede asemejarse al de dos masas unidas por un resorte. La perturbación de una de estas masas a lo largo del eje del resorte produce una vibración denominada </a:t>
            </a:r>
            <a:r>
              <a:rPr lang="es-ES" sz="2000" i="1" dirty="0" smtClean="0">
                <a:latin typeface="Bodoni MT" pitchFamily="18" charset="0"/>
              </a:rPr>
              <a:t>movimiento armónico simple</a:t>
            </a:r>
            <a:r>
              <a:rPr lang="es-ES" sz="2000" dirty="0" smtClean="0">
                <a:latin typeface="Bodoni MT" pitchFamily="18" charset="0"/>
              </a:rPr>
              <a:t>. </a:t>
            </a:r>
            <a:endParaRPr lang="es-ES" sz="2000" dirty="0">
              <a:latin typeface="Bodoni MT" pitchFamily="18" charset="0"/>
            </a:endParaRPr>
          </a:p>
        </p:txBody>
      </p:sp>
      <p:pic>
        <p:nvPicPr>
          <p:cNvPr id="118786" name="Picture 2" descr="http://upload.wikimedia.org/wikipedia/commons/2/2a/HarmOsc1.png">
            <a:hlinkClick r:id="rId3"/>
          </p:cNvPr>
          <p:cNvPicPr>
            <a:picLocks noChangeAspect="1" noChangeArrowheads="1"/>
          </p:cNvPicPr>
          <p:nvPr/>
        </p:nvPicPr>
        <p:blipFill>
          <a:blip r:embed="rId4"/>
          <a:srcRect/>
          <a:stretch>
            <a:fillRect/>
          </a:stretch>
        </p:blipFill>
        <p:spPr bwMode="auto">
          <a:xfrm>
            <a:off x="530541" y="4010041"/>
            <a:ext cx="3781425" cy="1847851"/>
          </a:xfrm>
          <a:prstGeom prst="rect">
            <a:avLst/>
          </a:prstGeom>
          <a:noFill/>
        </p:spPr>
      </p:pic>
      <p:sp>
        <p:nvSpPr>
          <p:cNvPr id="5" name="2 Marcador de contenido"/>
          <p:cNvSpPr txBox="1">
            <a:spLocks/>
          </p:cNvSpPr>
          <p:nvPr/>
        </p:nvSpPr>
        <p:spPr bwMode="auto">
          <a:xfrm>
            <a:off x="4643438" y="3714752"/>
            <a:ext cx="4071966" cy="25003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Bodoni MT" pitchFamily="18" charset="0"/>
                <a:ea typeface="+mn-ea"/>
                <a:cs typeface="+mn-cs"/>
              </a:rPr>
              <a:t>La energía</a:t>
            </a:r>
            <a:r>
              <a:rPr kumimoji="0" lang="es-ES" sz="2000" b="0" i="0" u="none" strike="noStrike" kern="0" cap="none" spc="0" normalizeH="0" noProof="0" dirty="0" smtClean="0">
                <a:ln>
                  <a:noFill/>
                </a:ln>
                <a:solidFill>
                  <a:schemeClr val="tx1"/>
                </a:solidFill>
                <a:effectLst/>
                <a:uLnTx/>
                <a:uFillTx/>
                <a:latin typeface="Bodoni MT" pitchFamily="18" charset="0"/>
                <a:ea typeface="+mn-ea"/>
                <a:cs typeface="+mn-cs"/>
              </a:rPr>
              <a:t> potencial de un oscilador armónico  se puede describir con la ecuación: </a:t>
            </a:r>
          </a:p>
          <a:p>
            <a:pPr marR="0" lvl="0" algn="ctr" defTabSz="914400" rtl="0" eaLnBrk="0" fontAlgn="base" latinLnBrk="0" hangingPunct="0">
              <a:lnSpc>
                <a:spcPct val="100000"/>
              </a:lnSpc>
              <a:spcBef>
                <a:spcPct val="20000"/>
              </a:spcBef>
              <a:spcAft>
                <a:spcPct val="0"/>
              </a:spcAft>
              <a:buClrTx/>
              <a:buSzTx/>
              <a:buFontTx/>
              <a:buNone/>
              <a:tabLst/>
              <a:defRPr/>
            </a:pPr>
            <a:r>
              <a:rPr lang="es-ES" sz="2000" i="1" kern="0" baseline="0" dirty="0" smtClean="0">
                <a:latin typeface="Bodoni MT" pitchFamily="18" charset="0"/>
              </a:rPr>
              <a:t>E</a:t>
            </a:r>
            <a:r>
              <a:rPr lang="es-ES" sz="2000" i="1" kern="0" dirty="0" smtClean="0">
                <a:latin typeface="Bodoni MT" pitchFamily="18" charset="0"/>
              </a:rPr>
              <a:t> = ½ky</a:t>
            </a:r>
            <a:r>
              <a:rPr lang="es-ES" sz="2000" i="1" kern="0" baseline="30000" dirty="0" smtClean="0">
                <a:latin typeface="Bodoni MT" pitchFamily="18" charset="0"/>
              </a:rPr>
              <a:t>2</a:t>
            </a:r>
          </a:p>
          <a:p>
            <a:pPr marR="0" lvl="0" algn="just" defTabSz="914400" rtl="0" eaLnBrk="0" fontAlgn="base" latinLnBrk="0" hangingPunct="0">
              <a:lnSpc>
                <a:spcPct val="100000"/>
              </a:lnSpc>
              <a:spcBef>
                <a:spcPct val="20000"/>
              </a:spcBef>
              <a:spcAft>
                <a:spcPct val="0"/>
              </a:spcAft>
              <a:buClrTx/>
              <a:buSzTx/>
              <a:buFontTx/>
              <a:buNone/>
              <a:tabLst/>
              <a:defRPr/>
            </a:pPr>
            <a:r>
              <a:rPr kumimoji="0" lang="es-ES" sz="2000" b="0" u="none" strike="noStrike" kern="0" cap="none" spc="0" normalizeH="0" noProof="0" dirty="0" smtClean="0">
                <a:ln>
                  <a:noFill/>
                </a:ln>
                <a:solidFill>
                  <a:schemeClr val="tx1"/>
                </a:solidFill>
                <a:effectLst/>
                <a:uLnTx/>
                <a:uFillTx/>
                <a:latin typeface="Bodoni MT" pitchFamily="18" charset="0"/>
                <a:ea typeface="+mn-ea"/>
                <a:cs typeface="+mn-cs"/>
              </a:rPr>
              <a:t>Donde </a:t>
            </a:r>
            <a:r>
              <a:rPr kumimoji="0" lang="es-ES" sz="2000" b="0" i="1" u="none" strike="noStrike" kern="0" cap="none" spc="0" normalizeH="0" noProof="0" dirty="0" smtClean="0">
                <a:ln>
                  <a:noFill/>
                </a:ln>
                <a:solidFill>
                  <a:schemeClr val="tx1"/>
                </a:solidFill>
                <a:effectLst/>
                <a:uLnTx/>
                <a:uFillTx/>
                <a:latin typeface="Bodoni MT" pitchFamily="18" charset="0"/>
                <a:ea typeface="+mn-ea"/>
                <a:cs typeface="+mn-cs"/>
              </a:rPr>
              <a:t>k</a:t>
            </a:r>
            <a:r>
              <a:rPr kumimoji="0" lang="es-ES" sz="2000" b="0" u="none" strike="noStrike" kern="0" cap="none" spc="0" normalizeH="0" noProof="0" dirty="0" smtClean="0">
                <a:ln>
                  <a:noFill/>
                </a:ln>
                <a:solidFill>
                  <a:schemeClr val="tx1"/>
                </a:solidFill>
                <a:effectLst/>
                <a:uLnTx/>
                <a:uFillTx/>
                <a:latin typeface="Bodoni MT" pitchFamily="18" charset="0"/>
                <a:ea typeface="+mn-ea"/>
                <a:cs typeface="+mn-cs"/>
              </a:rPr>
              <a:t> es la constante de rigidez del resorte y </a:t>
            </a:r>
            <a:r>
              <a:rPr kumimoji="0" lang="es-ES" sz="2000" b="0" i="1" u="none" strike="noStrike" kern="0" cap="none" spc="0" normalizeH="0" noProof="0" dirty="0" err="1" smtClean="0">
                <a:ln>
                  <a:noFill/>
                </a:ln>
                <a:solidFill>
                  <a:schemeClr val="tx1"/>
                </a:solidFill>
                <a:effectLst/>
                <a:uLnTx/>
                <a:uFillTx/>
                <a:latin typeface="Bodoni MT" pitchFamily="18" charset="0"/>
                <a:ea typeface="+mn-ea"/>
                <a:cs typeface="+mn-cs"/>
              </a:rPr>
              <a:t>y</a:t>
            </a:r>
            <a:r>
              <a:rPr kumimoji="0" lang="es-ES" sz="2000" b="0" i="1" u="none" strike="noStrike" kern="0" cap="none" spc="0" normalizeH="0" noProof="0" dirty="0" smtClean="0">
                <a:ln>
                  <a:noFill/>
                </a:ln>
                <a:solidFill>
                  <a:schemeClr val="tx1"/>
                </a:solidFill>
                <a:effectLst/>
                <a:uLnTx/>
                <a:uFillTx/>
                <a:latin typeface="Bodoni MT" pitchFamily="18" charset="0"/>
                <a:ea typeface="+mn-ea"/>
                <a:cs typeface="+mn-cs"/>
              </a:rPr>
              <a:t> </a:t>
            </a:r>
            <a:r>
              <a:rPr kumimoji="0" lang="es-ES" sz="2000" b="0" u="none" strike="noStrike" kern="0" cap="none" spc="0" normalizeH="0" noProof="0" dirty="0" smtClean="0">
                <a:ln>
                  <a:noFill/>
                </a:ln>
                <a:solidFill>
                  <a:schemeClr val="tx1"/>
                </a:solidFill>
                <a:effectLst/>
                <a:uLnTx/>
                <a:uFillTx/>
                <a:latin typeface="Bodoni MT" pitchFamily="18" charset="0"/>
                <a:ea typeface="+mn-ea"/>
                <a:cs typeface="+mn-cs"/>
              </a:rPr>
              <a:t>la magnitud del desplazamiento. </a:t>
            </a:r>
          </a:p>
        </p:txBody>
      </p:sp>
      <p:sp>
        <p:nvSpPr>
          <p:cNvPr id="6" name="5 Marcador de número de diapositiva"/>
          <p:cNvSpPr>
            <a:spLocks noGrp="1"/>
          </p:cNvSpPr>
          <p:nvPr>
            <p:ph type="sldNum" sz="quarter" idx="12"/>
          </p:nvPr>
        </p:nvSpPr>
        <p:spPr/>
        <p:txBody>
          <a:bodyPr/>
          <a:lstStyle/>
          <a:p>
            <a:fld id="{DE82AEC0-AB16-41FA-81A9-1E46C86A9B4A}"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Modelo mecánico</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a:buNone/>
            </a:pPr>
            <a:r>
              <a:rPr lang="es-ES" dirty="0" smtClean="0">
                <a:latin typeface="Bodoni MT" pitchFamily="18" charset="0"/>
              </a:rPr>
              <a:t>Frecuencia de vibración</a:t>
            </a:r>
          </a:p>
          <a:p>
            <a:pPr>
              <a:buNone/>
            </a:pPr>
            <a:r>
              <a:rPr lang="es-ES" dirty="0" smtClean="0">
                <a:latin typeface="Bodoni MT" pitchFamily="18" charset="0"/>
              </a:rPr>
              <a:t>				</a:t>
            </a:r>
            <a:r>
              <a:rPr lang="es-ES" sz="2000" dirty="0" smtClean="0">
                <a:latin typeface="Bodoni MT" pitchFamily="18" charset="0"/>
              </a:rPr>
              <a:t>Donde:</a:t>
            </a:r>
          </a:p>
          <a:p>
            <a:pPr>
              <a:buNone/>
            </a:pPr>
            <a:r>
              <a:rPr lang="es-ES" sz="2000" dirty="0">
                <a:latin typeface="Bodoni MT" pitchFamily="18" charset="0"/>
              </a:rPr>
              <a:t>	</a:t>
            </a:r>
            <a:r>
              <a:rPr lang="es-ES" sz="2000" dirty="0" smtClean="0">
                <a:latin typeface="Bodoni MT" pitchFamily="18" charset="0"/>
              </a:rPr>
              <a:t>			</a:t>
            </a:r>
            <a:r>
              <a:rPr lang="el-GR" sz="2000" dirty="0" smtClean="0">
                <a:latin typeface="Cambria Math"/>
                <a:ea typeface="Cambria Math"/>
              </a:rPr>
              <a:t>ν</a:t>
            </a:r>
            <a:r>
              <a:rPr lang="es-ES" sz="2000" baseline="-25000" dirty="0" smtClean="0">
                <a:latin typeface="Cambria Math"/>
                <a:ea typeface="Cambria Math"/>
              </a:rPr>
              <a:t>m</a:t>
            </a:r>
            <a:r>
              <a:rPr lang="es-ES" sz="2000" dirty="0" smtClean="0">
                <a:latin typeface="Cambria Math"/>
                <a:ea typeface="Cambria Math"/>
              </a:rPr>
              <a:t> es la frecuencia de vibración</a:t>
            </a:r>
          </a:p>
          <a:p>
            <a:pPr>
              <a:buNone/>
            </a:pPr>
            <a:r>
              <a:rPr lang="es-ES" sz="2000" dirty="0">
                <a:latin typeface="Cambria Math"/>
                <a:ea typeface="Cambria Math"/>
              </a:rPr>
              <a:t>	</a:t>
            </a:r>
            <a:r>
              <a:rPr lang="es-ES" sz="2000" dirty="0" smtClean="0">
                <a:latin typeface="Cambria Math"/>
                <a:ea typeface="Cambria Math"/>
              </a:rPr>
              <a:t>			</a:t>
            </a:r>
            <a:r>
              <a:rPr lang="es-ES" sz="2000" i="1" dirty="0" smtClean="0">
                <a:latin typeface="Cambria Math"/>
                <a:ea typeface="Cambria Math"/>
              </a:rPr>
              <a:t>k</a:t>
            </a:r>
            <a:r>
              <a:rPr lang="es-ES" sz="2000" dirty="0" smtClean="0">
                <a:latin typeface="Cambria Math"/>
                <a:ea typeface="Cambria Math"/>
              </a:rPr>
              <a:t>  es la constante del resorte</a:t>
            </a:r>
          </a:p>
          <a:p>
            <a:pPr>
              <a:buNone/>
            </a:pPr>
            <a:r>
              <a:rPr lang="es-ES" sz="2000" dirty="0">
                <a:latin typeface="Cambria Math"/>
                <a:ea typeface="Cambria Math"/>
              </a:rPr>
              <a:t>	</a:t>
            </a:r>
            <a:r>
              <a:rPr lang="es-ES" sz="2000" dirty="0" smtClean="0">
                <a:latin typeface="Cambria Math"/>
                <a:ea typeface="Cambria Math"/>
              </a:rPr>
              <a:t>			</a:t>
            </a:r>
            <a:r>
              <a:rPr lang="es-ES" sz="2000" i="1" dirty="0" smtClean="0">
                <a:latin typeface="Cambria Math"/>
                <a:ea typeface="Cambria Math"/>
              </a:rPr>
              <a:t>m </a:t>
            </a:r>
            <a:r>
              <a:rPr lang="es-ES" sz="2000" dirty="0" smtClean="0">
                <a:latin typeface="Cambria Math"/>
                <a:ea typeface="Cambria Math"/>
              </a:rPr>
              <a:t> es la masa del cuerpo</a:t>
            </a:r>
          </a:p>
          <a:p>
            <a:pPr>
              <a:buNone/>
            </a:pPr>
            <a:endParaRPr lang="es-ES" sz="2000" dirty="0">
              <a:latin typeface="Cambria Math"/>
              <a:ea typeface="Cambria Math"/>
            </a:endParaRPr>
          </a:p>
          <a:p>
            <a:pPr marL="0" indent="0" algn="just">
              <a:buNone/>
            </a:pPr>
            <a:r>
              <a:rPr lang="es-ES" sz="2000" dirty="0" smtClean="0">
                <a:latin typeface="Cambria Math"/>
                <a:ea typeface="Cambria Math"/>
              </a:rPr>
              <a:t>Para las vibraciones moleculares, en vez de </a:t>
            </a:r>
            <a:r>
              <a:rPr lang="es-ES" sz="2000" i="1" dirty="0" smtClean="0">
                <a:latin typeface="Cambria Math"/>
                <a:ea typeface="Cambria Math"/>
              </a:rPr>
              <a:t>m</a:t>
            </a:r>
            <a:r>
              <a:rPr lang="es-ES" sz="2000" dirty="0" smtClean="0">
                <a:latin typeface="Cambria Math"/>
                <a:ea typeface="Cambria Math"/>
              </a:rPr>
              <a:t> se debe emplear la masa reducida, </a:t>
            </a:r>
            <a:r>
              <a:rPr lang="el-GR" sz="2000" dirty="0" smtClean="0">
                <a:latin typeface="Cambria Math"/>
                <a:ea typeface="Cambria Math"/>
              </a:rPr>
              <a:t>μ</a:t>
            </a:r>
            <a:r>
              <a:rPr lang="es-ES" sz="2000" dirty="0" smtClean="0">
                <a:latin typeface="Cambria Math"/>
                <a:ea typeface="Cambria Math"/>
              </a:rPr>
              <a:t>:</a:t>
            </a:r>
            <a:endParaRPr lang="es-ES" sz="2000" dirty="0">
              <a:latin typeface="Bodoni MT" pitchFamily="18" charset="0"/>
            </a:endParaRPr>
          </a:p>
          <a:p>
            <a:pPr>
              <a:buNone/>
            </a:pPr>
            <a:endParaRPr lang="es-ES" sz="2000" dirty="0" smtClean="0">
              <a:latin typeface="Bodoni MT" pitchFamily="18" charset="0"/>
            </a:endParaRPr>
          </a:p>
          <a:p>
            <a:pPr>
              <a:buNone/>
            </a:pPr>
            <a:endParaRPr lang="es-ES" sz="2000" dirty="0">
              <a:latin typeface="Bodoni MT" pitchFamily="18" charset="0"/>
            </a:endParaRPr>
          </a:p>
        </p:txBody>
      </p:sp>
      <p:graphicFrame>
        <p:nvGraphicFramePr>
          <p:cNvPr id="119809" name="Object 1"/>
          <p:cNvGraphicFramePr>
            <a:graphicFrameLocks noChangeAspect="1"/>
          </p:cNvGraphicFramePr>
          <p:nvPr/>
        </p:nvGraphicFramePr>
        <p:xfrm>
          <a:off x="-1204000" y="2571744"/>
          <a:ext cx="5405437" cy="1357313"/>
        </p:xfrm>
        <a:graphic>
          <a:graphicData uri="http://schemas.openxmlformats.org/presentationml/2006/ole">
            <mc:AlternateContent xmlns:mc="http://schemas.openxmlformats.org/markup-compatibility/2006">
              <mc:Choice xmlns:v="urn:schemas-microsoft-com:vml" Requires="v">
                <p:oleObj spid="_x0000_s119816" name="Documento" r:id="rId5" imgW="5405320" imgH="1356766" progId="Word.Document.12">
                  <p:embed/>
                </p:oleObj>
              </mc:Choice>
              <mc:Fallback>
                <p:oleObj name="Documento" r:id="rId5" imgW="5405320" imgH="1356766" progId="Word.Document.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4000" y="2571744"/>
                        <a:ext cx="5405437"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0" name="Object 2"/>
          <p:cNvGraphicFramePr>
            <a:graphicFrameLocks noChangeAspect="1"/>
          </p:cNvGraphicFramePr>
          <p:nvPr/>
        </p:nvGraphicFramePr>
        <p:xfrm>
          <a:off x="-1167763" y="5286395"/>
          <a:ext cx="5405437" cy="928687"/>
        </p:xfrm>
        <a:graphic>
          <a:graphicData uri="http://schemas.openxmlformats.org/presentationml/2006/ole">
            <mc:AlternateContent xmlns:mc="http://schemas.openxmlformats.org/markup-compatibility/2006">
              <mc:Choice xmlns:v="urn:schemas-microsoft-com:vml" Requires="v">
                <p:oleObj spid="_x0000_s119817" name="Documento" r:id="rId8" imgW="5405320" imgH="929129" progId="Word.Document.12">
                  <p:embed/>
                </p:oleObj>
              </mc:Choice>
              <mc:Fallback>
                <p:oleObj name="Documento" r:id="rId8" imgW="5405320" imgH="929129" progId="Word.Document.12">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7763" y="5286395"/>
                        <a:ext cx="5405437"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nvGraphicFramePr>
        <p:xfrm>
          <a:off x="1285852" y="5000636"/>
          <a:ext cx="5405437" cy="1357313"/>
        </p:xfrm>
        <a:graphic>
          <a:graphicData uri="http://schemas.openxmlformats.org/presentationml/2006/ole">
            <mc:AlternateContent xmlns:mc="http://schemas.openxmlformats.org/markup-compatibility/2006">
              <mc:Choice xmlns:v="urn:schemas-microsoft-com:vml" Requires="v">
                <p:oleObj spid="_x0000_s119818" name="Documento" r:id="rId11" imgW="5405320" imgH="1356766" progId="Word.Document.12">
                  <p:embed/>
                </p:oleObj>
              </mc:Choice>
              <mc:Fallback>
                <p:oleObj name="Documento" r:id="rId11" imgW="5405320" imgH="1356766" progId="Word.Document.12">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5852" y="5000636"/>
                        <a:ext cx="5405437"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9 Rectángulo"/>
          <p:cNvSpPr/>
          <p:nvPr/>
        </p:nvSpPr>
        <p:spPr bwMode="auto">
          <a:xfrm>
            <a:off x="5357818" y="4786322"/>
            <a:ext cx="3500462" cy="17859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s-ES" sz="2800" b="0" i="0" u="none" strike="noStrike" cap="none" normalizeH="0" baseline="0" smtClean="0">
              <a:ln>
                <a:noFill/>
              </a:ln>
              <a:solidFill>
                <a:schemeClr val="tx1"/>
              </a:solidFill>
              <a:effectLst/>
              <a:latin typeface="Times New Roman" pitchFamily="18" charset="0"/>
            </a:endParaRPr>
          </a:p>
        </p:txBody>
      </p:sp>
      <p:graphicFrame>
        <p:nvGraphicFramePr>
          <p:cNvPr id="119815" name="Object 7"/>
          <p:cNvGraphicFramePr>
            <a:graphicFrameLocks noChangeAspect="1"/>
          </p:cNvGraphicFramePr>
          <p:nvPr/>
        </p:nvGraphicFramePr>
        <p:xfrm>
          <a:off x="4398645" y="5015885"/>
          <a:ext cx="5405438" cy="1357313"/>
        </p:xfrm>
        <a:graphic>
          <a:graphicData uri="http://schemas.openxmlformats.org/presentationml/2006/ole">
            <mc:AlternateContent xmlns:mc="http://schemas.openxmlformats.org/markup-compatibility/2006">
              <mc:Choice xmlns:v="urn:schemas-microsoft-com:vml" Requires="v">
                <p:oleObj spid="_x0000_s119819" name="Documento" r:id="rId14" imgW="5405320" imgH="1356766" progId="Word.Document.12">
                  <p:embed/>
                </p:oleObj>
              </mc:Choice>
              <mc:Fallback>
                <p:oleObj name="Documento" r:id="rId14" imgW="5405320" imgH="1356766" progId="Word.Document.12">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98645" y="5015885"/>
                        <a:ext cx="5405438"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8 Marcador de número de diapositiva"/>
          <p:cNvSpPr>
            <a:spLocks noGrp="1"/>
          </p:cNvSpPr>
          <p:nvPr>
            <p:ph type="sldNum" sz="quarter" idx="12"/>
          </p:nvPr>
        </p:nvSpPr>
        <p:spPr/>
        <p:txBody>
          <a:bodyPr/>
          <a:lstStyle/>
          <a:p>
            <a:fld id="{DE82AEC0-AB16-41FA-81A9-1E46C86A9B4A}"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Tratamiento cuántico</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lgn="just">
              <a:buNone/>
            </a:pPr>
            <a:r>
              <a:rPr lang="es-ES" sz="2000" dirty="0" smtClean="0">
                <a:latin typeface="Bodoni MT" pitchFamily="18" charset="0"/>
              </a:rPr>
              <a:t>La aplicación del modelo a escala atómica debe tomar en cuenta que los valores de energía potencial deben ser discretos.</a:t>
            </a:r>
          </a:p>
          <a:p>
            <a:pPr marL="0" indent="0" algn="just">
              <a:buNone/>
            </a:pPr>
            <a:endParaRPr lang="es-ES" sz="1000" dirty="0" smtClean="0">
              <a:latin typeface="Bodoni MT" pitchFamily="18" charset="0"/>
            </a:endParaRPr>
          </a:p>
          <a:p>
            <a:pPr marL="0" indent="0" algn="just">
              <a:buNone/>
            </a:pPr>
            <a:r>
              <a:rPr lang="es-ES" sz="2000" dirty="0">
                <a:latin typeface="Bodoni MT" pitchFamily="18" charset="0"/>
              </a:rPr>
              <a:t>	</a:t>
            </a:r>
            <a:r>
              <a:rPr lang="es-ES" sz="2000" dirty="0" smtClean="0">
                <a:latin typeface="Bodoni MT" pitchFamily="18" charset="0"/>
              </a:rPr>
              <a:t>			Donde:</a:t>
            </a:r>
          </a:p>
          <a:p>
            <a:pPr marL="0" indent="0" algn="just">
              <a:buNone/>
            </a:pPr>
            <a:r>
              <a:rPr lang="es-ES" sz="2000" dirty="0">
                <a:latin typeface="Bodoni MT" pitchFamily="18" charset="0"/>
              </a:rPr>
              <a:t>	</a:t>
            </a:r>
            <a:r>
              <a:rPr lang="es-ES" sz="2000" dirty="0" smtClean="0">
                <a:latin typeface="Bodoni MT" pitchFamily="18" charset="0"/>
              </a:rPr>
              <a:t>			</a:t>
            </a:r>
            <a:r>
              <a:rPr lang="el-GR" sz="2000" dirty="0" smtClean="0">
                <a:latin typeface="Cambria Math"/>
                <a:ea typeface="Cambria Math"/>
              </a:rPr>
              <a:t>ν</a:t>
            </a:r>
            <a:r>
              <a:rPr lang="es-ES" sz="2000" dirty="0" smtClean="0">
                <a:latin typeface="Cambria Math"/>
                <a:ea typeface="Cambria Math"/>
              </a:rPr>
              <a:t> es el número cuántico </a:t>
            </a:r>
            <a:r>
              <a:rPr lang="es-ES" sz="2000" dirty="0" err="1" smtClean="0">
                <a:latin typeface="Cambria Math"/>
                <a:ea typeface="Cambria Math"/>
              </a:rPr>
              <a:t>vibracional</a:t>
            </a:r>
            <a:endParaRPr lang="es-ES" sz="2000" dirty="0" smtClean="0">
              <a:latin typeface="Cambria Math"/>
              <a:ea typeface="Cambria Math"/>
            </a:endParaRPr>
          </a:p>
          <a:p>
            <a:pPr marL="0" indent="0" algn="just">
              <a:buNone/>
            </a:pPr>
            <a:r>
              <a:rPr lang="es-ES" sz="2000" dirty="0">
                <a:latin typeface="Cambria Math"/>
                <a:ea typeface="Cambria Math"/>
              </a:rPr>
              <a:t>	</a:t>
            </a:r>
            <a:r>
              <a:rPr lang="es-ES" sz="2000" dirty="0" smtClean="0">
                <a:latin typeface="Cambria Math"/>
                <a:ea typeface="Cambria Math"/>
              </a:rPr>
              <a:t>			</a:t>
            </a:r>
            <a:r>
              <a:rPr lang="es-ES" sz="2000" dirty="0" smtClean="0">
                <a:latin typeface="Bodoni MT" pitchFamily="18" charset="0"/>
              </a:rPr>
              <a:t> </a:t>
            </a:r>
            <a:r>
              <a:rPr lang="es-ES" sz="2000" i="1" dirty="0" smtClean="0">
                <a:latin typeface="Bodoni MT" pitchFamily="18" charset="0"/>
              </a:rPr>
              <a:t>h</a:t>
            </a:r>
            <a:r>
              <a:rPr lang="es-ES" sz="2000" dirty="0" smtClean="0">
                <a:latin typeface="Bodoni MT" pitchFamily="18" charset="0"/>
              </a:rPr>
              <a:t> es la constante de </a:t>
            </a:r>
            <a:r>
              <a:rPr lang="es-ES" sz="2000" dirty="0" err="1" smtClean="0">
                <a:latin typeface="Bodoni MT" pitchFamily="18" charset="0"/>
              </a:rPr>
              <a:t>Planck</a:t>
            </a:r>
            <a:endParaRPr lang="es-ES" sz="2000" dirty="0" smtClean="0">
              <a:latin typeface="Bodoni MT" pitchFamily="18" charset="0"/>
            </a:endParaRPr>
          </a:p>
          <a:p>
            <a:pPr marL="0" indent="0" algn="just">
              <a:buNone/>
            </a:pPr>
            <a:endParaRPr lang="es-ES" sz="2000" dirty="0">
              <a:latin typeface="Bodoni MT" pitchFamily="18" charset="0"/>
            </a:endParaRPr>
          </a:p>
          <a:p>
            <a:pPr marL="0" indent="0" algn="just">
              <a:buNone/>
            </a:pPr>
            <a:endParaRPr lang="es-ES" sz="2000" dirty="0" smtClean="0">
              <a:latin typeface="Bodoni MT" pitchFamily="18" charset="0"/>
            </a:endParaRPr>
          </a:p>
          <a:p>
            <a:pPr marL="0" indent="0" algn="just">
              <a:buNone/>
            </a:pPr>
            <a:endParaRPr lang="es-ES" sz="2000" dirty="0">
              <a:latin typeface="Bodoni MT" pitchFamily="18" charset="0"/>
            </a:endParaRPr>
          </a:p>
          <a:p>
            <a:pPr marL="0" indent="0" algn="just">
              <a:buNone/>
            </a:pPr>
            <a:endParaRPr lang="es-ES" sz="2000" dirty="0" smtClean="0">
              <a:latin typeface="Bodoni MT" pitchFamily="18" charset="0"/>
            </a:endParaRPr>
          </a:p>
          <a:p>
            <a:pPr marL="0" indent="0" algn="just">
              <a:buNone/>
            </a:pPr>
            <a:r>
              <a:rPr lang="es-ES" sz="2000" dirty="0" smtClean="0">
                <a:latin typeface="Bodoni MT" pitchFamily="18" charset="0"/>
              </a:rPr>
              <a:t>Suponga que puede producirse una transición </a:t>
            </a:r>
            <a:r>
              <a:rPr lang="es-ES" sz="2000" dirty="0" err="1" smtClean="0">
                <a:latin typeface="Bodoni MT" pitchFamily="18" charset="0"/>
              </a:rPr>
              <a:t>vibracional</a:t>
            </a:r>
            <a:r>
              <a:rPr lang="es-ES" sz="2000" dirty="0" smtClean="0">
                <a:latin typeface="Bodoni MT" pitchFamily="18" charset="0"/>
              </a:rPr>
              <a:t>, siempre que la energía de la radiación coincida con la diferencia de energía que hay entre los estados implicados y si la vibración produce cambios en el momento dipolar. </a:t>
            </a:r>
          </a:p>
          <a:p>
            <a:pPr marL="0" indent="0" algn="just">
              <a:buNone/>
            </a:pPr>
            <a:endParaRPr lang="es-ES" sz="2000" dirty="0">
              <a:latin typeface="Bodoni MT" pitchFamily="18" charset="0"/>
            </a:endParaRPr>
          </a:p>
          <a:p>
            <a:pPr marL="0" indent="0" algn="just">
              <a:buNone/>
            </a:pPr>
            <a:endParaRPr lang="es-ES" sz="2000" dirty="0" smtClean="0">
              <a:latin typeface="Bodoni MT" pitchFamily="18" charset="0"/>
            </a:endParaRPr>
          </a:p>
          <a:p>
            <a:pPr marL="0" indent="0" algn="just">
              <a:buNone/>
            </a:pPr>
            <a:endParaRPr lang="es-ES" sz="2000" dirty="0">
              <a:latin typeface="Bodoni MT" pitchFamily="18" charset="0"/>
            </a:endParaRPr>
          </a:p>
          <a:p>
            <a:pPr marL="0" indent="0" algn="just">
              <a:buNone/>
            </a:pPr>
            <a:endParaRPr lang="es-ES" sz="2000" dirty="0">
              <a:latin typeface="Bodoni MT" pitchFamily="18" charset="0"/>
            </a:endParaRPr>
          </a:p>
        </p:txBody>
      </p:sp>
      <p:graphicFrame>
        <p:nvGraphicFramePr>
          <p:cNvPr id="120833" name="Object 1"/>
          <p:cNvGraphicFramePr>
            <a:graphicFrameLocks noChangeAspect="1"/>
          </p:cNvGraphicFramePr>
          <p:nvPr/>
        </p:nvGraphicFramePr>
        <p:xfrm>
          <a:off x="-826808" y="2710821"/>
          <a:ext cx="5405437" cy="1357313"/>
        </p:xfrm>
        <a:graphic>
          <a:graphicData uri="http://schemas.openxmlformats.org/presentationml/2006/ole">
            <mc:AlternateContent xmlns:mc="http://schemas.openxmlformats.org/markup-compatibility/2006">
              <mc:Choice xmlns:v="urn:schemas-microsoft-com:vml" Requires="v">
                <p:oleObj spid="_x0000_s120837" name="Documento" r:id="rId5" imgW="5405320" imgH="1356766" progId="Word.Document.12">
                  <p:embed/>
                </p:oleObj>
              </mc:Choice>
              <mc:Fallback>
                <p:oleObj name="Documento" r:id="rId5" imgW="5405320" imgH="1356766" progId="Word.Document.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808" y="2710821"/>
                        <a:ext cx="5405437"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6" name="Object 4"/>
          <p:cNvGraphicFramePr>
            <a:graphicFrameLocks noChangeAspect="1"/>
          </p:cNvGraphicFramePr>
          <p:nvPr/>
        </p:nvGraphicFramePr>
        <p:xfrm>
          <a:off x="-1000164" y="4143380"/>
          <a:ext cx="5405437" cy="938213"/>
        </p:xfrm>
        <a:graphic>
          <a:graphicData uri="http://schemas.openxmlformats.org/presentationml/2006/ole">
            <mc:AlternateContent xmlns:mc="http://schemas.openxmlformats.org/markup-compatibility/2006">
              <mc:Choice xmlns:v="urn:schemas-microsoft-com:vml" Requires="v">
                <p:oleObj spid="_x0000_s120838" name="Documento" r:id="rId8" imgW="5405320" imgH="938496" progId="Word.Document.12">
                  <p:embed/>
                </p:oleObj>
              </mc:Choice>
              <mc:Fallback>
                <p:oleObj name="Documento" r:id="rId8" imgW="5405320" imgH="938496" progId="Word.Document.12">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64" y="4143380"/>
                        <a:ext cx="54054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Marcador de número de diapositiva"/>
          <p:cNvSpPr>
            <a:spLocks noGrp="1"/>
          </p:cNvSpPr>
          <p:nvPr>
            <p:ph type="sldNum" sz="quarter" idx="12"/>
          </p:nvPr>
        </p:nvSpPr>
        <p:spPr/>
        <p:txBody>
          <a:bodyPr/>
          <a:lstStyle/>
          <a:p>
            <a:fld id="{DE82AEC0-AB16-41FA-81A9-1E46C86A9B4A}"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Tratamiento cuántico</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buNone/>
            </a:pPr>
            <a:r>
              <a:rPr lang="es-ES" sz="2000" dirty="0" smtClean="0">
                <a:latin typeface="Bodoni MT" pitchFamily="18" charset="0"/>
              </a:rPr>
              <a:t>Para una transición que involucre el estado fundamental (</a:t>
            </a:r>
            <a:r>
              <a:rPr lang="el-GR" sz="2000" dirty="0" smtClean="0">
                <a:latin typeface="Cambria Math"/>
                <a:ea typeface="Cambria Math"/>
              </a:rPr>
              <a:t>ν</a:t>
            </a:r>
            <a:r>
              <a:rPr lang="es-ES" sz="2000" dirty="0" smtClean="0">
                <a:latin typeface="Cambria Math"/>
                <a:ea typeface="Cambria Math"/>
              </a:rPr>
              <a:t> = 0) y el primer estado excitado (</a:t>
            </a:r>
            <a:r>
              <a:rPr lang="el-GR" sz="2000" dirty="0" smtClean="0">
                <a:latin typeface="Cambria Math"/>
                <a:ea typeface="Cambria Math"/>
              </a:rPr>
              <a:t>ν</a:t>
            </a:r>
            <a:r>
              <a:rPr lang="es-ES" sz="2000" dirty="0" smtClean="0">
                <a:latin typeface="Cambria Math"/>
                <a:ea typeface="Cambria Math"/>
              </a:rPr>
              <a:t> = 1):</a:t>
            </a:r>
          </a:p>
          <a:p>
            <a:pPr marL="0" indent="0">
              <a:buNone/>
            </a:pPr>
            <a:endParaRPr lang="es-ES" sz="2000" dirty="0">
              <a:latin typeface="Cambria Math"/>
              <a:ea typeface="Cambria Math"/>
            </a:endParaRPr>
          </a:p>
          <a:p>
            <a:pPr marL="0" indent="0">
              <a:buNone/>
            </a:pPr>
            <a:endParaRPr lang="es-ES" sz="2000" dirty="0" smtClean="0">
              <a:latin typeface="Cambria Math"/>
              <a:ea typeface="Cambria Math"/>
            </a:endParaRPr>
          </a:p>
          <a:p>
            <a:pPr marL="0" indent="0">
              <a:buNone/>
            </a:pPr>
            <a:endParaRPr lang="es-ES" sz="2000" dirty="0">
              <a:latin typeface="Cambria Math"/>
              <a:ea typeface="Cambria Math"/>
            </a:endParaRPr>
          </a:p>
          <a:p>
            <a:pPr marL="0" indent="0">
              <a:buNone/>
            </a:pPr>
            <a:r>
              <a:rPr lang="es-ES" sz="2000" dirty="0" smtClean="0">
                <a:latin typeface="Cambria Math"/>
                <a:ea typeface="Cambria Math"/>
              </a:rPr>
              <a:t>Como </a:t>
            </a:r>
            <a:r>
              <a:rPr lang="es-ES" sz="2000" i="1" dirty="0" smtClean="0">
                <a:latin typeface="Cambria Math"/>
                <a:ea typeface="Cambria Math"/>
              </a:rPr>
              <a:t>∆E = E</a:t>
            </a:r>
            <a:r>
              <a:rPr lang="es-ES" sz="2000" i="1" baseline="-25000" dirty="0" smtClean="0">
                <a:latin typeface="Cambria Math"/>
                <a:ea typeface="Cambria Math"/>
              </a:rPr>
              <a:t>1</a:t>
            </a:r>
            <a:r>
              <a:rPr lang="es-ES" sz="2000" i="1" dirty="0" smtClean="0">
                <a:latin typeface="Cambria Math"/>
                <a:ea typeface="Cambria Math"/>
              </a:rPr>
              <a:t>-E</a:t>
            </a:r>
            <a:r>
              <a:rPr lang="es-ES" sz="2000" i="1" baseline="-25000" dirty="0" smtClean="0">
                <a:latin typeface="Cambria Math"/>
                <a:ea typeface="Cambria Math"/>
              </a:rPr>
              <a:t>0  </a:t>
            </a:r>
            <a:r>
              <a:rPr lang="es-ES" sz="2000" dirty="0" smtClean="0">
                <a:latin typeface="Cambria Math"/>
                <a:ea typeface="Cambria Math"/>
              </a:rPr>
              <a:t>, entonces:</a:t>
            </a:r>
          </a:p>
          <a:p>
            <a:pPr marL="0" indent="0">
              <a:buNone/>
            </a:pPr>
            <a:endParaRPr lang="es-ES" sz="2000" dirty="0">
              <a:latin typeface="Cambria Math"/>
              <a:ea typeface="Cambria Math"/>
            </a:endParaRPr>
          </a:p>
          <a:p>
            <a:pPr marL="0" indent="0">
              <a:buNone/>
            </a:pPr>
            <a:endParaRPr lang="es-ES" sz="2000" dirty="0" smtClean="0">
              <a:latin typeface="Cambria Math"/>
              <a:ea typeface="Cambria Math"/>
            </a:endParaRPr>
          </a:p>
          <a:p>
            <a:pPr marL="0" indent="0">
              <a:buNone/>
            </a:pPr>
            <a:r>
              <a:rPr lang="es-ES" sz="2000" dirty="0" smtClean="0">
                <a:latin typeface="Cambria Math"/>
                <a:ea typeface="Cambria Math"/>
              </a:rPr>
              <a:t>La frecuencia de la radiación que produzca esta transición debe ser igual a </a:t>
            </a:r>
            <a:r>
              <a:rPr lang="el-GR" sz="2000" dirty="0" smtClean="0">
                <a:latin typeface="Cambria Math"/>
                <a:ea typeface="Cambria Math"/>
              </a:rPr>
              <a:t>ν</a:t>
            </a:r>
            <a:r>
              <a:rPr lang="es-ES" sz="2000" baseline="-25000" dirty="0" smtClean="0">
                <a:latin typeface="Cambria Math"/>
                <a:ea typeface="Cambria Math"/>
              </a:rPr>
              <a:t>m</a:t>
            </a:r>
            <a:r>
              <a:rPr lang="es-ES" sz="2000" dirty="0" smtClean="0">
                <a:latin typeface="Cambria Math"/>
                <a:ea typeface="Cambria Math"/>
              </a:rPr>
              <a:t> ,  por lo tanto:</a:t>
            </a:r>
          </a:p>
          <a:p>
            <a:pPr marL="0" indent="0">
              <a:buNone/>
            </a:pPr>
            <a:endParaRPr lang="es-ES" sz="2000" dirty="0">
              <a:latin typeface="Cambria Math"/>
              <a:ea typeface="Cambria Math"/>
            </a:endParaRPr>
          </a:p>
          <a:p>
            <a:pPr marL="0" indent="0">
              <a:buNone/>
            </a:pPr>
            <a:endParaRPr lang="es-ES" sz="2000" dirty="0" smtClean="0">
              <a:latin typeface="Cambria Math"/>
              <a:ea typeface="Cambria Math"/>
            </a:endParaRPr>
          </a:p>
          <a:p>
            <a:pPr marL="0" indent="0">
              <a:buNone/>
            </a:pPr>
            <a:endParaRPr lang="es-ES" sz="2000" dirty="0" smtClean="0">
              <a:latin typeface="Cambria Math"/>
              <a:ea typeface="Cambria Math"/>
            </a:endParaRPr>
          </a:p>
          <a:p>
            <a:pPr marL="0" indent="0">
              <a:buNone/>
            </a:pPr>
            <a:endParaRPr lang="es-ES" sz="2000" dirty="0">
              <a:latin typeface="Cambria Math"/>
              <a:ea typeface="Cambria Math"/>
            </a:endParaRPr>
          </a:p>
          <a:p>
            <a:pPr marL="0" indent="0">
              <a:buNone/>
            </a:pPr>
            <a:endParaRPr lang="es-ES" sz="2000" dirty="0" smtClean="0">
              <a:latin typeface="Bodoni MT" pitchFamily="18" charset="0"/>
            </a:endParaRPr>
          </a:p>
        </p:txBody>
      </p:sp>
      <p:graphicFrame>
        <p:nvGraphicFramePr>
          <p:cNvPr id="121857" name="Object 1"/>
          <p:cNvGraphicFramePr>
            <a:graphicFrameLocks noChangeAspect="1"/>
          </p:cNvGraphicFramePr>
          <p:nvPr/>
        </p:nvGraphicFramePr>
        <p:xfrm>
          <a:off x="-500098" y="2787652"/>
          <a:ext cx="5405437" cy="927100"/>
        </p:xfrm>
        <a:graphic>
          <a:graphicData uri="http://schemas.openxmlformats.org/presentationml/2006/ole">
            <mc:AlternateContent xmlns:mc="http://schemas.openxmlformats.org/markup-compatibility/2006">
              <mc:Choice xmlns:v="urn:schemas-microsoft-com:vml" Requires="v">
                <p:oleObj spid="_x0000_s121861" name="Documento" r:id="rId5" imgW="5405320" imgH="927688" progId="Word.Document.12">
                  <p:embed/>
                </p:oleObj>
              </mc:Choice>
              <mc:Fallback>
                <p:oleObj name="Documento" r:id="rId5" imgW="5405320" imgH="927688" progId="Word.Document.12">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98" y="2787652"/>
                        <a:ext cx="54054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858" name="Object 2"/>
          <p:cNvGraphicFramePr>
            <a:graphicFrameLocks noChangeAspect="1"/>
          </p:cNvGraphicFramePr>
          <p:nvPr/>
        </p:nvGraphicFramePr>
        <p:xfrm>
          <a:off x="2381273" y="2796536"/>
          <a:ext cx="5405437" cy="927100"/>
        </p:xfrm>
        <a:graphic>
          <a:graphicData uri="http://schemas.openxmlformats.org/presentationml/2006/ole">
            <mc:AlternateContent xmlns:mc="http://schemas.openxmlformats.org/markup-compatibility/2006">
              <mc:Choice xmlns:v="urn:schemas-microsoft-com:vml" Requires="v">
                <p:oleObj spid="_x0000_s121862" name="Documento" r:id="rId8" imgW="5405320" imgH="927688" progId="Word.Document.12">
                  <p:embed/>
                </p:oleObj>
              </mc:Choice>
              <mc:Fallback>
                <p:oleObj name="Documento" r:id="rId8" imgW="5405320" imgH="927688" progId="Word.Document.12">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273" y="2796536"/>
                        <a:ext cx="54054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859" name="Object 3"/>
          <p:cNvGraphicFramePr>
            <a:graphicFrameLocks noChangeAspect="1"/>
          </p:cNvGraphicFramePr>
          <p:nvPr/>
        </p:nvGraphicFramePr>
        <p:xfrm>
          <a:off x="-612494" y="4337063"/>
          <a:ext cx="5405437" cy="573087"/>
        </p:xfrm>
        <a:graphic>
          <a:graphicData uri="http://schemas.openxmlformats.org/presentationml/2006/ole">
            <mc:AlternateContent xmlns:mc="http://schemas.openxmlformats.org/markup-compatibility/2006">
              <mc:Choice xmlns:v="urn:schemas-microsoft-com:vml" Requires="v">
                <p:oleObj spid="_x0000_s121863" name="Documento" r:id="rId11" imgW="5405320" imgH="572464" progId="Word.Document.12">
                  <p:embed/>
                </p:oleObj>
              </mc:Choice>
              <mc:Fallback>
                <p:oleObj name="Documento" r:id="rId11" imgW="5405320" imgH="572464" progId="Word.Document.12">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494" y="4337063"/>
                        <a:ext cx="54054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860" name="Object 4"/>
          <p:cNvGraphicFramePr>
            <a:graphicFrameLocks noChangeAspect="1"/>
          </p:cNvGraphicFramePr>
          <p:nvPr/>
        </p:nvGraphicFramePr>
        <p:xfrm>
          <a:off x="1643042" y="5429273"/>
          <a:ext cx="5405437" cy="1357313"/>
        </p:xfrm>
        <a:graphic>
          <a:graphicData uri="http://schemas.openxmlformats.org/presentationml/2006/ole">
            <mc:AlternateContent xmlns:mc="http://schemas.openxmlformats.org/markup-compatibility/2006">
              <mc:Choice xmlns:v="urn:schemas-microsoft-com:vml" Requires="v">
                <p:oleObj spid="_x0000_s121864" name="Documento" r:id="rId14" imgW="5405320" imgH="1356766" progId="Word.Document.12">
                  <p:embed/>
                </p:oleObj>
              </mc:Choice>
              <mc:Fallback>
                <p:oleObj name="Documento" r:id="rId14" imgW="5405320" imgH="1356766" progId="Word.Document.12">
                  <p:embed/>
                  <p:pic>
                    <p:nvPicPr>
                      <p:cNvPr id="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43042" y="5429273"/>
                        <a:ext cx="5405437"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Marcador de número de diapositiva"/>
          <p:cNvSpPr>
            <a:spLocks noGrp="1"/>
          </p:cNvSpPr>
          <p:nvPr>
            <p:ph type="sldNum" sz="quarter" idx="12"/>
          </p:nvPr>
        </p:nvSpPr>
        <p:spPr/>
        <p:txBody>
          <a:bodyPr/>
          <a:lstStyle/>
          <a:p>
            <a:fld id="{DE82AEC0-AB16-41FA-81A9-1E46C86A9B4A}"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err="1" smtClean="0">
                <a:ln w="0"/>
                <a:solidFill>
                  <a:srgbClr val="FFFF00"/>
                </a:solidFill>
                <a:effectLst>
                  <a:reflection blurRad="12700" stA="50000" endPos="50000" dist="5000" dir="5400000" sy="-100000" rotWithShape="0"/>
                </a:effectLst>
                <a:latin typeface="Bodoni MT" pitchFamily="18" charset="0"/>
              </a:rPr>
              <a:t>Nro</a:t>
            </a:r>
            <a:r>
              <a:rPr lang="es-ES" b="1" cap="all" dirty="0" smtClean="0">
                <a:ln w="0"/>
                <a:solidFill>
                  <a:srgbClr val="FFFF00"/>
                </a:solidFill>
                <a:effectLst>
                  <a:reflection blurRad="12700" stA="50000" endPos="50000" dist="5000" dir="5400000" sy="-100000" rotWithShape="0"/>
                </a:effectLst>
                <a:latin typeface="Bodoni MT" pitchFamily="18" charset="0"/>
              </a:rPr>
              <a:t> de onda</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buNone/>
            </a:pPr>
            <a:r>
              <a:rPr lang="es-ES" sz="2000" dirty="0" smtClean="0">
                <a:latin typeface="Bodoni MT" pitchFamily="18" charset="0"/>
              </a:rPr>
              <a:t>Se puede escribir esta ecuación, de tal manera de obtener el número de onda de la radiación:</a:t>
            </a:r>
          </a:p>
          <a:p>
            <a:pPr marL="0" indent="0">
              <a:buNone/>
            </a:pPr>
            <a:r>
              <a:rPr lang="es-ES" sz="2000" dirty="0">
                <a:latin typeface="Bodoni MT" pitchFamily="18" charset="0"/>
              </a:rPr>
              <a:t>	</a:t>
            </a:r>
            <a:r>
              <a:rPr lang="es-ES" sz="2000" dirty="0" smtClean="0">
                <a:latin typeface="Bodoni MT" pitchFamily="18" charset="0"/>
              </a:rPr>
              <a:t>		Donde:</a:t>
            </a:r>
          </a:p>
          <a:p>
            <a:pPr marL="0" indent="0">
              <a:buNone/>
            </a:pPr>
            <a:r>
              <a:rPr lang="es-ES" sz="2000" dirty="0">
                <a:latin typeface="Bodoni MT" pitchFamily="18" charset="0"/>
              </a:rPr>
              <a:t>	</a:t>
            </a:r>
            <a:r>
              <a:rPr lang="es-ES" sz="2000" dirty="0" smtClean="0">
                <a:latin typeface="Bodoni MT" pitchFamily="18" charset="0"/>
              </a:rPr>
              <a:t>		</a:t>
            </a:r>
            <a:r>
              <a:rPr lang="el-GR" sz="2000" dirty="0" smtClean="0">
                <a:latin typeface="Cambria Math"/>
                <a:ea typeface="Cambria Math"/>
              </a:rPr>
              <a:t>ν</a:t>
            </a:r>
            <a:r>
              <a:rPr lang="es-ES" sz="2000" dirty="0" smtClean="0">
                <a:latin typeface="Cambria Math"/>
                <a:ea typeface="Cambria Math"/>
              </a:rPr>
              <a:t>  es el número de onda en cm</a:t>
            </a:r>
            <a:r>
              <a:rPr lang="es-ES" sz="2000" baseline="30000" dirty="0" smtClean="0">
                <a:latin typeface="Cambria Math"/>
                <a:ea typeface="Cambria Math"/>
              </a:rPr>
              <a:t>-1</a:t>
            </a:r>
          </a:p>
          <a:p>
            <a:pPr marL="0" indent="0">
              <a:buNone/>
            </a:pPr>
            <a:r>
              <a:rPr lang="es-ES" sz="2000" dirty="0">
                <a:latin typeface="Cambria Math"/>
                <a:ea typeface="Cambria Math"/>
              </a:rPr>
              <a:t>	</a:t>
            </a:r>
            <a:r>
              <a:rPr lang="es-ES" sz="2000" dirty="0" smtClean="0">
                <a:latin typeface="Cambria Math"/>
                <a:ea typeface="Cambria Math"/>
              </a:rPr>
              <a:t>		</a:t>
            </a:r>
            <a:r>
              <a:rPr lang="es-ES" sz="2000" i="1" dirty="0" smtClean="0">
                <a:latin typeface="Cambria Math"/>
                <a:ea typeface="Cambria Math"/>
              </a:rPr>
              <a:t>c</a:t>
            </a:r>
            <a:r>
              <a:rPr lang="es-ES" sz="2000" dirty="0" smtClean="0">
                <a:latin typeface="Cambria Math"/>
                <a:ea typeface="Cambria Math"/>
              </a:rPr>
              <a:t>  es la velocidad de la luz en cm s</a:t>
            </a:r>
            <a:r>
              <a:rPr lang="es-ES" sz="2000" baseline="30000" dirty="0" smtClean="0">
                <a:latin typeface="Cambria Math"/>
                <a:ea typeface="Cambria Math"/>
              </a:rPr>
              <a:t>-1</a:t>
            </a:r>
          </a:p>
          <a:p>
            <a:pPr marL="0" indent="0">
              <a:buNone/>
            </a:pPr>
            <a:r>
              <a:rPr lang="es-ES" sz="2000" dirty="0">
                <a:latin typeface="Cambria Math"/>
                <a:ea typeface="Cambria Math"/>
              </a:rPr>
              <a:t>	</a:t>
            </a:r>
            <a:r>
              <a:rPr lang="es-ES" sz="2000" dirty="0" smtClean="0">
                <a:latin typeface="Cambria Math"/>
                <a:ea typeface="Cambria Math"/>
              </a:rPr>
              <a:t>		</a:t>
            </a:r>
            <a:r>
              <a:rPr lang="es-ES" sz="2000" i="1" dirty="0" smtClean="0">
                <a:latin typeface="Cambria Math"/>
                <a:ea typeface="Cambria Math"/>
              </a:rPr>
              <a:t>k</a:t>
            </a:r>
            <a:r>
              <a:rPr lang="es-ES" sz="2000" dirty="0" smtClean="0">
                <a:latin typeface="Cambria Math"/>
                <a:ea typeface="Cambria Math"/>
              </a:rPr>
              <a:t>  es la  constante de fuerza del enlace en N m</a:t>
            </a:r>
            <a:r>
              <a:rPr lang="es-ES" sz="2000" baseline="30000" dirty="0" smtClean="0">
                <a:latin typeface="Cambria Math"/>
                <a:ea typeface="Cambria Math"/>
              </a:rPr>
              <a:t>-1</a:t>
            </a:r>
          </a:p>
          <a:p>
            <a:pPr marL="0" indent="0">
              <a:buNone/>
            </a:pPr>
            <a:r>
              <a:rPr lang="es-ES" sz="2000" dirty="0">
                <a:latin typeface="Cambria Math"/>
                <a:ea typeface="Cambria Math"/>
              </a:rPr>
              <a:t>	</a:t>
            </a:r>
            <a:r>
              <a:rPr lang="es-ES" sz="2000" dirty="0" smtClean="0">
                <a:latin typeface="Cambria Math"/>
                <a:ea typeface="Cambria Math"/>
              </a:rPr>
              <a:t>		</a:t>
            </a:r>
            <a:r>
              <a:rPr lang="el-GR" sz="2000" dirty="0" smtClean="0">
                <a:latin typeface="Cambria Math"/>
                <a:ea typeface="Cambria Math"/>
              </a:rPr>
              <a:t>μ</a:t>
            </a:r>
            <a:r>
              <a:rPr lang="es-ES" sz="2000" dirty="0" smtClean="0">
                <a:latin typeface="Cambria Math"/>
                <a:ea typeface="Cambria Math"/>
              </a:rPr>
              <a:t>  es la masa reducida en kg. </a:t>
            </a:r>
            <a:endParaRPr lang="es-ES" sz="2000" dirty="0" smtClean="0">
              <a:latin typeface="Bodoni MT" pitchFamily="18" charset="0"/>
            </a:endParaRPr>
          </a:p>
          <a:p>
            <a:pPr marL="0" indent="0">
              <a:buNone/>
            </a:pPr>
            <a:endParaRPr lang="es-ES" sz="2000" dirty="0">
              <a:latin typeface="Bodoni MT" pitchFamily="18" charset="0"/>
            </a:endParaRPr>
          </a:p>
          <a:p>
            <a:pPr marL="0" indent="0">
              <a:buNone/>
            </a:pPr>
            <a:endParaRPr lang="es-ES" sz="2000" dirty="0" smtClean="0">
              <a:latin typeface="Bodoni MT" pitchFamily="18" charset="0"/>
            </a:endParaRPr>
          </a:p>
          <a:p>
            <a:pPr marL="0" indent="0">
              <a:buNone/>
            </a:pPr>
            <a:endParaRPr lang="es-ES" sz="2000" dirty="0" smtClean="0">
              <a:latin typeface="Bodoni MT" pitchFamily="18" charset="0"/>
            </a:endParaRPr>
          </a:p>
          <a:p>
            <a:pPr>
              <a:buNone/>
            </a:pPr>
            <a:endParaRPr lang="es-ES" dirty="0">
              <a:latin typeface="Bodoni MT" pitchFamily="18" charset="0"/>
            </a:endParaRPr>
          </a:p>
        </p:txBody>
      </p:sp>
      <p:graphicFrame>
        <p:nvGraphicFramePr>
          <p:cNvPr id="122883" name="Object 3"/>
          <p:cNvGraphicFramePr>
            <a:graphicFrameLocks noChangeAspect="1"/>
          </p:cNvGraphicFramePr>
          <p:nvPr/>
        </p:nvGraphicFramePr>
        <p:xfrm>
          <a:off x="-1326874" y="2786067"/>
          <a:ext cx="5405437" cy="1357313"/>
        </p:xfrm>
        <a:graphic>
          <a:graphicData uri="http://schemas.openxmlformats.org/presentationml/2006/ole">
            <mc:AlternateContent xmlns:mc="http://schemas.openxmlformats.org/markup-compatibility/2006">
              <mc:Choice xmlns:v="urn:schemas-microsoft-com:vml" Requires="v">
                <p:oleObj spid="_x0000_s122884" name="Documento" r:id="rId5" imgW="5405320" imgH="1356766" progId="Word.Document.12">
                  <p:embed/>
                </p:oleObj>
              </mc:Choice>
              <mc:Fallback>
                <p:oleObj name="Documento" r:id="rId5" imgW="5405320" imgH="1356766"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874" y="2786067"/>
                        <a:ext cx="5405437"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Marcador de número de diapositiva"/>
          <p:cNvSpPr>
            <a:spLocks noGrp="1"/>
          </p:cNvSpPr>
          <p:nvPr>
            <p:ph type="sldNum" sz="quarter" idx="12"/>
          </p:nvPr>
        </p:nvSpPr>
        <p:spPr/>
        <p:txBody>
          <a:bodyPr/>
          <a:lstStyle/>
          <a:p>
            <a:fld id="{DE82AEC0-AB16-41FA-81A9-1E46C86A9B4A}"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Oscilador </a:t>
            </a:r>
            <a:r>
              <a:rPr lang="es-ES" b="1" cap="all" dirty="0" err="1" smtClean="0">
                <a:ln w="0"/>
                <a:solidFill>
                  <a:srgbClr val="FFFF00"/>
                </a:solidFill>
                <a:effectLst>
                  <a:reflection blurRad="12700" stA="50000" endPos="50000" dist="5000" dir="5400000" sy="-100000" rotWithShape="0"/>
                </a:effectLst>
                <a:latin typeface="Bodoni MT" pitchFamily="18" charset="0"/>
              </a:rPr>
              <a:t>Anarmónico</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a:buNone/>
            </a:pPr>
            <a:r>
              <a:rPr lang="es-ES" sz="2000" dirty="0" smtClean="0">
                <a:latin typeface="Bodoni MT" pitchFamily="18" charset="0"/>
              </a:rPr>
              <a:t>La Regla de selección establece que en una transición  </a:t>
            </a:r>
            <a:r>
              <a:rPr lang="es-ES" sz="2000" dirty="0" err="1" smtClean="0">
                <a:latin typeface="Bodoni MT" pitchFamily="18" charset="0"/>
              </a:rPr>
              <a:t>vibracional</a:t>
            </a:r>
            <a:r>
              <a:rPr lang="es-ES" sz="2000" dirty="0" smtClean="0">
                <a:latin typeface="Bodoni MT" pitchFamily="18" charset="0"/>
              </a:rPr>
              <a:t>, </a:t>
            </a:r>
            <a:r>
              <a:rPr lang="el-GR" sz="2000" dirty="0" smtClean="0">
                <a:latin typeface="Cambria Math"/>
                <a:ea typeface="Cambria Math"/>
              </a:rPr>
              <a:t>∆ν</a:t>
            </a:r>
            <a:r>
              <a:rPr lang="es-ES" sz="2000" dirty="0" smtClean="0">
                <a:latin typeface="Cambria Math"/>
                <a:ea typeface="Cambria Math"/>
              </a:rPr>
              <a:t>=±1. </a:t>
            </a:r>
          </a:p>
          <a:p>
            <a:pPr>
              <a:buNone/>
            </a:pPr>
            <a:endParaRPr lang="es-ES" sz="2000" dirty="0" smtClean="0">
              <a:latin typeface="Cambria Math"/>
              <a:ea typeface="Cambria Math"/>
            </a:endParaRPr>
          </a:p>
          <a:p>
            <a:pPr>
              <a:buNone/>
            </a:pPr>
            <a:endParaRPr lang="es-ES" sz="2000" dirty="0" smtClean="0">
              <a:latin typeface="Cambria Math"/>
              <a:ea typeface="Cambria Math"/>
            </a:endParaRPr>
          </a:p>
          <a:p>
            <a:pPr>
              <a:buNone/>
            </a:pPr>
            <a:endParaRPr lang="es-ES" sz="2000" dirty="0" smtClean="0">
              <a:latin typeface="Cambria Math"/>
              <a:ea typeface="Cambria Math"/>
            </a:endParaRPr>
          </a:p>
          <a:p>
            <a:pPr>
              <a:buNone/>
            </a:pPr>
            <a:endParaRPr lang="es-ES" sz="2000" dirty="0" smtClean="0">
              <a:latin typeface="Cambria Math"/>
              <a:ea typeface="Cambria Math"/>
            </a:endParaRPr>
          </a:p>
          <a:p>
            <a:pPr>
              <a:buNone/>
            </a:pPr>
            <a:endParaRPr lang="es-ES" sz="2000" dirty="0" smtClean="0">
              <a:latin typeface="Cambria Math"/>
              <a:ea typeface="Cambria Math"/>
            </a:endParaRPr>
          </a:p>
          <a:p>
            <a:pPr>
              <a:buNone/>
            </a:pPr>
            <a:endParaRPr lang="es-ES" sz="2000" dirty="0" smtClean="0">
              <a:latin typeface="Cambria Math"/>
              <a:ea typeface="Cambria Math"/>
            </a:endParaRPr>
          </a:p>
          <a:p>
            <a:pPr>
              <a:buNone/>
            </a:pPr>
            <a:endParaRPr lang="es-ES" sz="2000" dirty="0" smtClean="0">
              <a:latin typeface="Cambria Math"/>
              <a:ea typeface="Cambria Math"/>
            </a:endParaRPr>
          </a:p>
          <a:p>
            <a:pPr>
              <a:buNone/>
            </a:pPr>
            <a:endParaRPr lang="es-ES" sz="2000" dirty="0" smtClean="0">
              <a:latin typeface="Cambria Math"/>
              <a:ea typeface="Cambria Math"/>
            </a:endParaRPr>
          </a:p>
          <a:p>
            <a:pPr>
              <a:buNone/>
            </a:pPr>
            <a:endParaRPr lang="es-ES" sz="2000" dirty="0" smtClean="0">
              <a:latin typeface="Cambria Math"/>
              <a:ea typeface="Cambria Math"/>
            </a:endParaRPr>
          </a:p>
          <a:p>
            <a:pPr marL="0" indent="0">
              <a:buNone/>
            </a:pPr>
            <a:r>
              <a:rPr lang="es-ES" sz="2000" dirty="0" smtClean="0">
                <a:latin typeface="Bodoni MT" pitchFamily="18" charset="0"/>
                <a:ea typeface="Cambria Math"/>
              </a:rPr>
              <a:t>La gráfica descrita por el modelo del oscilador armónico, falla en que no toma en cuenta la repulsión electrostática de los átomos durante el acercamiento  y la disociación durante el estiramiento. </a:t>
            </a:r>
            <a:endParaRPr lang="es-ES" sz="2000" dirty="0" smtClean="0">
              <a:latin typeface="Bodoni MT" pitchFamily="18" charset="0"/>
            </a:endParaRPr>
          </a:p>
          <a:p>
            <a:pPr>
              <a:buNone/>
            </a:pPr>
            <a:endParaRPr lang="es-ES" sz="2000" dirty="0">
              <a:latin typeface="Bodoni MT" pitchFamily="18" charset="0"/>
            </a:endParaRPr>
          </a:p>
        </p:txBody>
      </p:sp>
      <p:pic>
        <p:nvPicPr>
          <p:cNvPr id="4" name="Picture 14"/>
          <p:cNvPicPr>
            <a:picLocks noChangeAspect="1" noChangeArrowheads="1"/>
          </p:cNvPicPr>
          <p:nvPr/>
        </p:nvPicPr>
        <p:blipFill>
          <a:blip r:embed="rId3"/>
          <a:srcRect/>
          <a:stretch>
            <a:fillRect/>
          </a:stretch>
        </p:blipFill>
        <p:spPr bwMode="auto">
          <a:xfrm>
            <a:off x="2974986" y="2500306"/>
            <a:ext cx="3240088" cy="2865437"/>
          </a:xfrm>
          <a:prstGeom prst="rect">
            <a:avLst/>
          </a:prstGeom>
          <a:noFill/>
          <a:ln w="38100">
            <a:solidFill>
              <a:schemeClr val="bg1"/>
            </a:solidFill>
            <a:miter lim="800000"/>
            <a:headEnd/>
            <a:tailEnd/>
          </a:ln>
        </p:spPr>
      </p:pic>
      <p:sp>
        <p:nvSpPr>
          <p:cNvPr id="5" name="4 Marcador de número de diapositiva"/>
          <p:cNvSpPr>
            <a:spLocks noGrp="1"/>
          </p:cNvSpPr>
          <p:nvPr>
            <p:ph type="sldNum" sz="quarter" idx="12"/>
          </p:nvPr>
        </p:nvSpPr>
        <p:spPr/>
        <p:txBody>
          <a:bodyPr/>
          <a:lstStyle/>
          <a:p>
            <a:fld id="{DE82AEC0-AB16-41FA-81A9-1E46C86A9B4A}"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Oscilador </a:t>
            </a:r>
            <a:r>
              <a:rPr lang="es-ES" b="1" cap="all" dirty="0" err="1" smtClean="0">
                <a:ln w="0"/>
                <a:solidFill>
                  <a:srgbClr val="FFFF00"/>
                </a:solidFill>
                <a:effectLst>
                  <a:reflection blurRad="12700" stA="50000" endPos="50000" dist="5000" dir="5400000" sy="-100000" rotWithShape="0"/>
                </a:effectLst>
                <a:latin typeface="Bodoni MT" pitchFamily="18" charset="0"/>
              </a:rPr>
              <a:t>Anarmónico</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a:buNone/>
            </a:pPr>
            <a:r>
              <a:rPr lang="es-ES" sz="2000" dirty="0" smtClean="0">
                <a:latin typeface="Bodoni MT" pitchFamily="18" charset="0"/>
              </a:rPr>
              <a:t>La oscilación </a:t>
            </a:r>
            <a:r>
              <a:rPr lang="es-ES" sz="2000" dirty="0" err="1" smtClean="0">
                <a:latin typeface="Bodoni MT" pitchFamily="18" charset="0"/>
              </a:rPr>
              <a:t>anarmónica</a:t>
            </a:r>
            <a:r>
              <a:rPr lang="es-ES" sz="2000" dirty="0" smtClean="0">
                <a:latin typeface="Bodoni MT" pitchFamily="18" charset="0"/>
              </a:rPr>
              <a:t> conduce a dos tipos de desviaciones:</a:t>
            </a:r>
          </a:p>
          <a:p>
            <a:pPr>
              <a:buNone/>
            </a:pPr>
            <a:endParaRPr lang="es-ES" sz="2000" dirty="0" smtClean="0">
              <a:latin typeface="Bodoni MT" pitchFamily="18" charset="0"/>
            </a:endParaRPr>
          </a:p>
          <a:p>
            <a:pPr>
              <a:buNone/>
            </a:pPr>
            <a:r>
              <a:rPr lang="es-ES" sz="2000" dirty="0" smtClean="0">
                <a:latin typeface="Bodoni MT" pitchFamily="18" charset="0"/>
              </a:rPr>
              <a:t>	1.- </a:t>
            </a:r>
            <a:r>
              <a:rPr lang="el-GR" sz="2000" dirty="0" smtClean="0">
                <a:latin typeface="Cambria Math"/>
                <a:ea typeface="Cambria Math"/>
              </a:rPr>
              <a:t>∆ν</a:t>
            </a:r>
            <a:r>
              <a:rPr lang="es-ES" sz="2000" dirty="0" smtClean="0">
                <a:latin typeface="Bodoni MT" pitchFamily="18" charset="0"/>
                <a:ea typeface="Cambria Math"/>
              </a:rPr>
              <a:t>=±2 o ±3, a medida que </a:t>
            </a:r>
            <a:r>
              <a:rPr lang="el-GR" sz="2000" dirty="0" smtClean="0">
                <a:latin typeface="Cambria Math"/>
                <a:ea typeface="Cambria Math"/>
              </a:rPr>
              <a:t>ν</a:t>
            </a:r>
            <a:r>
              <a:rPr lang="es-ES" sz="2000" dirty="0" smtClean="0">
                <a:latin typeface="Bodoni MT" pitchFamily="18" charset="0"/>
                <a:ea typeface="Cambria Math"/>
              </a:rPr>
              <a:t> se hace mayor. Aparición de </a:t>
            </a:r>
            <a:r>
              <a:rPr lang="es-ES" sz="2000" dirty="0" err="1" smtClean="0">
                <a:latin typeface="Bodoni MT" pitchFamily="18" charset="0"/>
                <a:ea typeface="Cambria Math"/>
              </a:rPr>
              <a:t>sobretonos</a:t>
            </a:r>
            <a:r>
              <a:rPr lang="es-ES" sz="2000" dirty="0" smtClean="0">
                <a:latin typeface="Bodoni MT" pitchFamily="18" charset="0"/>
                <a:ea typeface="Cambria Math"/>
              </a:rPr>
              <a:t> al doble o triple de la frecuencia de  la línea fundamental. </a:t>
            </a:r>
          </a:p>
          <a:p>
            <a:pPr>
              <a:buNone/>
            </a:pPr>
            <a:endParaRPr lang="es-ES" sz="2000" dirty="0" smtClean="0">
              <a:latin typeface="Bodoni MT" pitchFamily="18" charset="0"/>
              <a:ea typeface="Cambria Math"/>
            </a:endParaRPr>
          </a:p>
          <a:p>
            <a:pPr algn="just">
              <a:buNone/>
            </a:pPr>
            <a:r>
              <a:rPr lang="es-ES" sz="2000" dirty="0" smtClean="0">
                <a:latin typeface="Bodoni MT" pitchFamily="18" charset="0"/>
                <a:ea typeface="Cambria Math"/>
              </a:rPr>
              <a:t>	2.- Dos vibraciones pueden interaccionar para originar bandas  a frecuencias que son la suma o la diferencia de las frecuencias fundamentales. </a:t>
            </a:r>
          </a:p>
          <a:p>
            <a:pPr algn="just">
              <a:buNone/>
            </a:pPr>
            <a:endParaRPr lang="es-ES" sz="2000" dirty="0" smtClean="0">
              <a:latin typeface="Bodoni MT" pitchFamily="18" charset="0"/>
              <a:ea typeface="Cambria Math"/>
            </a:endParaRPr>
          </a:p>
          <a:p>
            <a:pPr marL="0" indent="0" algn="just">
              <a:buNone/>
            </a:pPr>
            <a:r>
              <a:rPr lang="es-ES" sz="2000" dirty="0" smtClean="0">
                <a:latin typeface="Bodoni MT" pitchFamily="18" charset="0"/>
                <a:ea typeface="Cambria Math"/>
              </a:rPr>
              <a:t>Estas bandas por lo general son de baja intensidad y no aparecen en el espectro. </a:t>
            </a:r>
            <a:endParaRPr lang="es-ES" sz="2000" dirty="0" smtClean="0">
              <a:latin typeface="Bodoni MT" pitchFamily="18" charset="0"/>
            </a:endParaRPr>
          </a:p>
          <a:p>
            <a:pPr>
              <a:buNone/>
            </a:pPr>
            <a:endParaRPr lang="es-ES" sz="2000" dirty="0">
              <a:latin typeface="Bodoni MT" pitchFamily="18" charset="0"/>
            </a:endParaRP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Modos de vibración</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285720" y="1857364"/>
            <a:ext cx="8358246" cy="4376758"/>
          </a:xfrm>
        </p:spPr>
        <p:txBody>
          <a:bodyPr/>
          <a:lstStyle/>
          <a:p>
            <a:pPr>
              <a:buNone/>
            </a:pPr>
            <a:r>
              <a:rPr lang="es-ES" sz="2000" dirty="0" smtClean="0">
                <a:latin typeface="Bodoni MT" pitchFamily="18" charset="0"/>
              </a:rPr>
              <a:t>Una molécula con </a:t>
            </a:r>
            <a:r>
              <a:rPr lang="es-ES" sz="2000" i="1" dirty="0" smtClean="0">
                <a:solidFill>
                  <a:srgbClr val="FFFF00"/>
                </a:solidFill>
                <a:latin typeface="Bodoni MT" pitchFamily="18" charset="0"/>
              </a:rPr>
              <a:t>n</a:t>
            </a:r>
            <a:r>
              <a:rPr lang="es-ES" sz="2000" dirty="0" smtClean="0">
                <a:latin typeface="Bodoni MT" pitchFamily="18" charset="0"/>
              </a:rPr>
              <a:t> átomos, posee </a:t>
            </a:r>
            <a:r>
              <a:rPr lang="es-ES" sz="2000" i="1" dirty="0" smtClean="0">
                <a:solidFill>
                  <a:srgbClr val="FFFF00"/>
                </a:solidFill>
                <a:latin typeface="Bodoni MT" pitchFamily="18" charset="0"/>
              </a:rPr>
              <a:t>3n</a:t>
            </a:r>
            <a:r>
              <a:rPr lang="es-ES" sz="2000" dirty="0" smtClean="0">
                <a:latin typeface="Bodoni MT" pitchFamily="18" charset="0"/>
              </a:rPr>
              <a:t> grados de libertad. </a:t>
            </a:r>
          </a:p>
          <a:p>
            <a:pPr>
              <a:buNone/>
            </a:pPr>
            <a:endParaRPr lang="es-ES" sz="2000" dirty="0">
              <a:latin typeface="Bodoni MT" pitchFamily="18" charset="0"/>
            </a:endParaRPr>
          </a:p>
        </p:txBody>
      </p:sp>
      <p:grpSp>
        <p:nvGrpSpPr>
          <p:cNvPr id="15" name="14 Grupo"/>
          <p:cNvGrpSpPr/>
          <p:nvPr/>
        </p:nvGrpSpPr>
        <p:grpSpPr>
          <a:xfrm>
            <a:off x="647672" y="2285992"/>
            <a:ext cx="4100512" cy="3021016"/>
            <a:chOff x="647672" y="2285992"/>
            <a:chExt cx="4100512" cy="3021016"/>
          </a:xfrm>
        </p:grpSpPr>
        <p:sp>
          <p:nvSpPr>
            <p:cNvPr id="6" name="Text Box 13"/>
            <p:cNvSpPr txBox="1">
              <a:spLocks noChangeArrowheads="1"/>
            </p:cNvSpPr>
            <p:nvPr/>
          </p:nvSpPr>
          <p:spPr bwMode="auto">
            <a:xfrm>
              <a:off x="647672" y="3301361"/>
              <a:ext cx="3024187" cy="415925"/>
            </a:xfrm>
            <a:prstGeom prst="rect">
              <a:avLst/>
            </a:prstGeom>
            <a:noFill/>
            <a:ln w="19050">
              <a:solidFill>
                <a:schemeClr val="tx1"/>
              </a:solidFill>
              <a:miter lim="800000"/>
              <a:headEnd/>
              <a:tailEnd/>
            </a:ln>
          </p:spPr>
          <p:txBody>
            <a:bodyPr>
              <a:spAutoFit/>
            </a:bodyPr>
            <a:lstStyle/>
            <a:p>
              <a:pPr>
                <a:spcBef>
                  <a:spcPct val="50000"/>
                </a:spcBef>
                <a:buNone/>
              </a:pPr>
              <a:r>
                <a:rPr lang="es-ES_tradnl" sz="2000" dirty="0">
                  <a:solidFill>
                    <a:schemeClr val="bg1">
                      <a:lumMod val="50000"/>
                      <a:lumOff val="50000"/>
                    </a:schemeClr>
                  </a:solidFill>
                  <a:latin typeface="Bodoni MT" pitchFamily="18" charset="0"/>
                </a:rPr>
                <a:t>3 modos </a:t>
              </a:r>
              <a:r>
                <a:rPr lang="es-ES_tradnl" sz="2000" dirty="0" err="1" smtClean="0">
                  <a:solidFill>
                    <a:schemeClr val="bg1">
                      <a:lumMod val="50000"/>
                      <a:lumOff val="50000"/>
                    </a:schemeClr>
                  </a:solidFill>
                  <a:latin typeface="Bodoni MT" pitchFamily="18" charset="0"/>
                </a:rPr>
                <a:t>traslacionales</a:t>
              </a:r>
              <a:endParaRPr lang="es-ES_tradnl" sz="2000" dirty="0">
                <a:solidFill>
                  <a:schemeClr val="bg1">
                    <a:lumMod val="50000"/>
                    <a:lumOff val="50000"/>
                  </a:schemeClr>
                </a:solidFill>
                <a:latin typeface="Bodoni MT" pitchFamily="18" charset="0"/>
              </a:endParaRPr>
            </a:p>
          </p:txBody>
        </p:sp>
        <p:sp>
          <p:nvSpPr>
            <p:cNvPr id="7" name="Text Box 14"/>
            <p:cNvSpPr txBox="1">
              <a:spLocks noChangeArrowheads="1"/>
            </p:cNvSpPr>
            <p:nvPr/>
          </p:nvSpPr>
          <p:spPr bwMode="auto">
            <a:xfrm>
              <a:off x="647672" y="4175438"/>
              <a:ext cx="3024187" cy="415925"/>
            </a:xfrm>
            <a:prstGeom prst="rect">
              <a:avLst/>
            </a:prstGeom>
            <a:noFill/>
            <a:ln w="19050">
              <a:solidFill>
                <a:schemeClr val="tx1"/>
              </a:solidFill>
              <a:miter lim="800000"/>
              <a:headEnd/>
              <a:tailEnd/>
            </a:ln>
          </p:spPr>
          <p:txBody>
            <a:bodyPr>
              <a:spAutoFit/>
            </a:bodyPr>
            <a:lstStyle/>
            <a:p>
              <a:pPr>
                <a:spcBef>
                  <a:spcPct val="50000"/>
                </a:spcBef>
                <a:buNone/>
              </a:pPr>
              <a:r>
                <a:rPr lang="es-ES_tradnl" sz="2000" dirty="0">
                  <a:solidFill>
                    <a:schemeClr val="bg1">
                      <a:lumMod val="50000"/>
                      <a:lumOff val="50000"/>
                    </a:schemeClr>
                  </a:solidFill>
                  <a:latin typeface="Bodoni MT" pitchFamily="18" charset="0"/>
                </a:rPr>
                <a:t>3 modos </a:t>
              </a:r>
              <a:r>
                <a:rPr lang="es-ES_tradnl" sz="2000" dirty="0" smtClean="0">
                  <a:solidFill>
                    <a:schemeClr val="bg1">
                      <a:lumMod val="50000"/>
                      <a:lumOff val="50000"/>
                    </a:schemeClr>
                  </a:solidFill>
                  <a:latin typeface="Bodoni MT" pitchFamily="18" charset="0"/>
                </a:rPr>
                <a:t>rotacionales</a:t>
              </a:r>
              <a:endParaRPr lang="es-ES_tradnl" sz="2000" dirty="0">
                <a:solidFill>
                  <a:schemeClr val="bg1">
                    <a:lumMod val="50000"/>
                    <a:lumOff val="50000"/>
                  </a:schemeClr>
                </a:solidFill>
                <a:latin typeface="Bodoni MT" pitchFamily="18" charset="0"/>
              </a:endParaRPr>
            </a:p>
          </p:txBody>
        </p:sp>
        <p:sp>
          <p:nvSpPr>
            <p:cNvPr id="9" name="Line 20"/>
            <p:cNvSpPr>
              <a:spLocks noChangeShapeType="1"/>
            </p:cNvSpPr>
            <p:nvPr/>
          </p:nvSpPr>
          <p:spPr bwMode="auto">
            <a:xfrm>
              <a:off x="4194465" y="2285992"/>
              <a:ext cx="0" cy="1220791"/>
            </a:xfrm>
            <a:prstGeom prst="line">
              <a:avLst/>
            </a:prstGeom>
            <a:noFill/>
            <a:ln w="9525">
              <a:solidFill>
                <a:schemeClr val="tx1"/>
              </a:solidFill>
              <a:round/>
              <a:headEnd/>
              <a:tailEnd/>
            </a:ln>
          </p:spPr>
          <p:txBody>
            <a:bodyPr/>
            <a:lstStyle/>
            <a:p>
              <a:endParaRPr lang="es-ES"/>
            </a:p>
          </p:txBody>
        </p:sp>
        <p:sp>
          <p:nvSpPr>
            <p:cNvPr id="10" name="Line 21"/>
            <p:cNvSpPr>
              <a:spLocks noChangeShapeType="1"/>
            </p:cNvSpPr>
            <p:nvPr/>
          </p:nvSpPr>
          <p:spPr bwMode="auto">
            <a:xfrm flipH="1" flipV="1">
              <a:off x="3668684" y="3506783"/>
              <a:ext cx="1079500" cy="0"/>
            </a:xfrm>
            <a:prstGeom prst="line">
              <a:avLst/>
            </a:prstGeom>
            <a:noFill/>
            <a:ln w="9525">
              <a:solidFill>
                <a:schemeClr val="tx1"/>
              </a:solidFill>
              <a:round/>
              <a:headEnd/>
              <a:tailEnd type="triangle" w="med" len="med"/>
            </a:ln>
          </p:spPr>
          <p:txBody>
            <a:bodyPr/>
            <a:lstStyle/>
            <a:p>
              <a:endParaRPr lang="es-ES"/>
            </a:p>
          </p:txBody>
        </p:sp>
        <p:sp>
          <p:nvSpPr>
            <p:cNvPr id="11" name="Line 22"/>
            <p:cNvSpPr>
              <a:spLocks noChangeShapeType="1"/>
            </p:cNvSpPr>
            <p:nvPr/>
          </p:nvSpPr>
          <p:spPr bwMode="auto">
            <a:xfrm flipH="1">
              <a:off x="4748184" y="3506783"/>
              <a:ext cx="0" cy="863600"/>
            </a:xfrm>
            <a:prstGeom prst="line">
              <a:avLst/>
            </a:prstGeom>
            <a:noFill/>
            <a:ln w="9525">
              <a:solidFill>
                <a:schemeClr val="tx1"/>
              </a:solidFill>
              <a:round/>
              <a:headEnd/>
              <a:tailEnd/>
            </a:ln>
          </p:spPr>
          <p:txBody>
            <a:bodyPr/>
            <a:lstStyle/>
            <a:p>
              <a:endParaRPr lang="es-ES"/>
            </a:p>
          </p:txBody>
        </p:sp>
        <p:sp>
          <p:nvSpPr>
            <p:cNvPr id="12" name="Line 23"/>
            <p:cNvSpPr>
              <a:spLocks noChangeShapeType="1"/>
            </p:cNvSpPr>
            <p:nvPr/>
          </p:nvSpPr>
          <p:spPr bwMode="auto">
            <a:xfrm flipH="1" flipV="1">
              <a:off x="3668684" y="4370383"/>
              <a:ext cx="1079500" cy="0"/>
            </a:xfrm>
            <a:prstGeom prst="line">
              <a:avLst/>
            </a:prstGeom>
            <a:noFill/>
            <a:ln w="9525">
              <a:solidFill>
                <a:schemeClr val="tx1"/>
              </a:solidFill>
              <a:round/>
              <a:headEnd/>
              <a:tailEnd type="triangle" w="med" len="med"/>
            </a:ln>
          </p:spPr>
          <p:txBody>
            <a:bodyPr/>
            <a:lstStyle/>
            <a:p>
              <a:endParaRPr lang="es-ES"/>
            </a:p>
          </p:txBody>
        </p:sp>
        <p:sp>
          <p:nvSpPr>
            <p:cNvPr id="13" name="Line 24"/>
            <p:cNvSpPr>
              <a:spLocks noChangeShapeType="1"/>
            </p:cNvSpPr>
            <p:nvPr/>
          </p:nvSpPr>
          <p:spPr bwMode="auto">
            <a:xfrm>
              <a:off x="4171922" y="4370383"/>
              <a:ext cx="0" cy="936625"/>
            </a:xfrm>
            <a:prstGeom prst="line">
              <a:avLst/>
            </a:prstGeom>
            <a:noFill/>
            <a:ln w="9525">
              <a:solidFill>
                <a:schemeClr val="tx1"/>
              </a:solidFill>
              <a:round/>
              <a:headEnd/>
              <a:tailEnd type="triangle" w="med" len="med"/>
            </a:ln>
          </p:spPr>
          <p:txBody>
            <a:bodyPr/>
            <a:lstStyle/>
            <a:p>
              <a:endParaRPr lang="es-ES"/>
            </a:p>
          </p:txBody>
        </p:sp>
      </p:grpSp>
      <p:sp>
        <p:nvSpPr>
          <p:cNvPr id="14" name="Text Box 15"/>
          <p:cNvSpPr txBox="1">
            <a:spLocks noChangeArrowheads="1"/>
          </p:cNvSpPr>
          <p:nvPr/>
        </p:nvSpPr>
        <p:spPr bwMode="auto">
          <a:xfrm>
            <a:off x="642910" y="5335588"/>
            <a:ext cx="4566316" cy="400110"/>
          </a:xfrm>
          <a:prstGeom prst="rect">
            <a:avLst/>
          </a:prstGeom>
          <a:noFill/>
          <a:ln w="19050">
            <a:solidFill>
              <a:schemeClr val="tx1"/>
            </a:solidFill>
            <a:miter lim="800000"/>
            <a:headEnd/>
            <a:tailEnd/>
          </a:ln>
        </p:spPr>
        <p:txBody>
          <a:bodyPr wrap="square">
            <a:spAutoFit/>
          </a:bodyPr>
          <a:lstStyle/>
          <a:p>
            <a:pPr>
              <a:spcBef>
                <a:spcPct val="50000"/>
              </a:spcBef>
              <a:buNone/>
            </a:pPr>
            <a:r>
              <a:rPr lang="es-ES_tradnl" sz="2000" b="1" i="1" dirty="0" smtClean="0">
                <a:solidFill>
                  <a:srgbClr val="FFFF00"/>
                </a:solidFill>
                <a:latin typeface="Bodoni MT" pitchFamily="18" charset="0"/>
              </a:rPr>
              <a:t>3n-6 </a:t>
            </a:r>
            <a:r>
              <a:rPr lang="es-ES_tradnl" sz="2000" b="1" dirty="0">
                <a:latin typeface="Bodoni MT" pitchFamily="18" charset="0"/>
              </a:rPr>
              <a:t>corresponden a modos </a:t>
            </a:r>
            <a:r>
              <a:rPr lang="es-ES_tradnl" sz="2000" b="1" dirty="0" err="1">
                <a:latin typeface="Bodoni MT" pitchFamily="18" charset="0"/>
              </a:rPr>
              <a:t>vibracionales</a:t>
            </a:r>
            <a:endParaRPr lang="es-ES_tradnl" sz="2000" b="1" dirty="0">
              <a:latin typeface="Bodoni MT" pitchFamily="18" charset="0"/>
            </a:endParaRPr>
          </a:p>
        </p:txBody>
      </p:sp>
      <p:sp>
        <p:nvSpPr>
          <p:cNvPr id="16" name="Text Box 28"/>
          <p:cNvSpPr txBox="1">
            <a:spLocks noChangeArrowheads="1"/>
          </p:cNvSpPr>
          <p:nvPr/>
        </p:nvSpPr>
        <p:spPr bwMode="auto">
          <a:xfrm>
            <a:off x="5857884" y="3429000"/>
            <a:ext cx="3000396" cy="861774"/>
          </a:xfrm>
          <a:prstGeom prst="rect">
            <a:avLst/>
          </a:prstGeom>
          <a:noFill/>
          <a:ln w="19050">
            <a:solidFill>
              <a:schemeClr val="tx1"/>
            </a:solidFill>
            <a:miter lim="800000"/>
            <a:headEnd/>
            <a:tailEnd/>
          </a:ln>
        </p:spPr>
        <p:txBody>
          <a:bodyPr wrap="square">
            <a:spAutoFit/>
          </a:bodyPr>
          <a:lstStyle/>
          <a:p>
            <a:pPr>
              <a:spcBef>
                <a:spcPct val="50000"/>
              </a:spcBef>
              <a:buNone/>
            </a:pPr>
            <a:r>
              <a:rPr lang="es-ES_tradnl" sz="2000" b="1" dirty="0" smtClean="0">
                <a:latin typeface="Bodoni MT" pitchFamily="18" charset="0"/>
              </a:rPr>
              <a:t>Para moléculas lineales:</a:t>
            </a:r>
          </a:p>
          <a:p>
            <a:pPr>
              <a:spcBef>
                <a:spcPct val="50000"/>
              </a:spcBef>
              <a:buNone/>
            </a:pPr>
            <a:r>
              <a:rPr lang="es-ES_tradnl" sz="2000" b="1" i="1" dirty="0" smtClean="0">
                <a:solidFill>
                  <a:srgbClr val="FFFF00"/>
                </a:solidFill>
                <a:latin typeface="Bodoni MT" pitchFamily="18" charset="0"/>
              </a:rPr>
              <a:t>3n-5</a:t>
            </a:r>
            <a:endParaRPr lang="es-ES_tradnl" sz="2000" b="1" i="1" dirty="0">
              <a:solidFill>
                <a:srgbClr val="FFFF00"/>
              </a:solidFill>
              <a:latin typeface="Bodoni MT" pitchFamily="18" charset="0"/>
            </a:endParaRPr>
          </a:p>
        </p:txBody>
      </p:sp>
      <p:grpSp>
        <p:nvGrpSpPr>
          <p:cNvPr id="22" name="21 Grupo"/>
          <p:cNvGrpSpPr/>
          <p:nvPr/>
        </p:nvGrpSpPr>
        <p:grpSpPr>
          <a:xfrm>
            <a:off x="5209226" y="4290774"/>
            <a:ext cx="2961884" cy="1451922"/>
            <a:chOff x="5209226" y="4290774"/>
            <a:chExt cx="2961884" cy="1451922"/>
          </a:xfrm>
        </p:grpSpPr>
        <p:sp>
          <p:nvSpPr>
            <p:cNvPr id="17" name="16 CuadroTexto"/>
            <p:cNvSpPr txBox="1"/>
            <p:nvPr/>
          </p:nvSpPr>
          <p:spPr>
            <a:xfrm>
              <a:off x="6551308" y="5342586"/>
              <a:ext cx="1619802" cy="400110"/>
            </a:xfrm>
            <a:prstGeom prst="rect">
              <a:avLst/>
            </a:prstGeom>
            <a:noFill/>
            <a:ln>
              <a:solidFill>
                <a:schemeClr val="tx1"/>
              </a:solidFill>
            </a:ln>
          </p:spPr>
          <p:txBody>
            <a:bodyPr wrap="none" rtlCol="0">
              <a:spAutoFit/>
            </a:bodyPr>
            <a:lstStyle/>
            <a:p>
              <a:pPr>
                <a:buNone/>
              </a:pPr>
              <a:r>
                <a:rPr lang="es-ES" sz="2000" dirty="0" smtClean="0">
                  <a:latin typeface="Bodoni MT" pitchFamily="18" charset="0"/>
                </a:rPr>
                <a:t>Modo normal</a:t>
              </a:r>
              <a:endParaRPr lang="es-ES" sz="2000" dirty="0">
                <a:latin typeface="Bodoni MT" pitchFamily="18" charset="0"/>
              </a:endParaRPr>
            </a:p>
          </p:txBody>
        </p:sp>
        <p:cxnSp>
          <p:nvCxnSpPr>
            <p:cNvPr id="19" name="18 Conector recto"/>
            <p:cNvCxnSpPr>
              <a:stCxn id="14" idx="3"/>
              <a:endCxn id="17" idx="1"/>
            </p:cNvCxnSpPr>
            <p:nvPr/>
          </p:nvCxnSpPr>
          <p:spPr bwMode="auto">
            <a:xfrm>
              <a:off x="5209226" y="5535643"/>
              <a:ext cx="1342082" cy="6998"/>
            </a:xfrm>
            <a:prstGeom prst="line">
              <a:avLst/>
            </a:prstGeom>
            <a:noFill/>
            <a:ln w="9525" cap="flat" cmpd="sng" algn="ctr">
              <a:solidFill>
                <a:schemeClr val="tx1"/>
              </a:solidFill>
              <a:prstDash val="solid"/>
              <a:round/>
              <a:headEnd type="none" w="med" len="med"/>
              <a:tailEnd type="none" w="med" len="med"/>
            </a:ln>
            <a:effectLst/>
          </p:spPr>
        </p:cxnSp>
        <p:cxnSp>
          <p:nvCxnSpPr>
            <p:cNvPr id="21" name="20 Conector recto"/>
            <p:cNvCxnSpPr>
              <a:stCxn id="16" idx="2"/>
              <a:endCxn id="17" idx="0"/>
            </p:cNvCxnSpPr>
            <p:nvPr/>
          </p:nvCxnSpPr>
          <p:spPr bwMode="auto">
            <a:xfrm rot="16200000" flipH="1">
              <a:off x="6833739" y="4815116"/>
              <a:ext cx="1051812" cy="3127"/>
            </a:xfrm>
            <a:prstGeom prst="line">
              <a:avLst/>
            </a:prstGeom>
            <a:noFill/>
            <a:ln w="9525" cap="flat" cmpd="sng" algn="ctr">
              <a:solidFill>
                <a:schemeClr val="tx1"/>
              </a:solidFill>
              <a:prstDash val="solid"/>
              <a:round/>
              <a:headEnd type="none" w="med" len="med"/>
              <a:tailEnd type="none" w="med" len="med"/>
            </a:ln>
            <a:effectLst/>
          </p:spPr>
        </p:cxnSp>
      </p:grpSp>
      <p:sp>
        <p:nvSpPr>
          <p:cNvPr id="18" name="17 Marcador de número de diapositiva"/>
          <p:cNvSpPr>
            <a:spLocks noGrp="1"/>
          </p:cNvSpPr>
          <p:nvPr>
            <p:ph type="sldNum" sz="quarter" idx="12"/>
          </p:nvPr>
        </p:nvSpPr>
        <p:spPr/>
        <p:txBody>
          <a:bodyPr/>
          <a:lstStyle/>
          <a:p>
            <a:fld id="{DE82AEC0-AB16-41FA-81A9-1E46C86A9B4A}"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Modos de vibración</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285720" y="1857364"/>
            <a:ext cx="8358246" cy="4376758"/>
          </a:xfrm>
        </p:spPr>
        <p:txBody>
          <a:bodyPr/>
          <a:lstStyle/>
          <a:p>
            <a:pPr>
              <a:buNone/>
            </a:pPr>
            <a:r>
              <a:rPr lang="es-ES" sz="2000" dirty="0" smtClean="0">
                <a:latin typeface="Bodoni MT" pitchFamily="18" charset="0"/>
              </a:rPr>
              <a:t>Se presentan menos bandas que los predichas por las ecuaciones anteriores:</a:t>
            </a:r>
          </a:p>
          <a:p>
            <a:pPr>
              <a:buNone/>
            </a:pPr>
            <a:r>
              <a:rPr lang="es-ES" sz="2000" dirty="0" smtClean="0">
                <a:latin typeface="Bodoni MT" pitchFamily="18" charset="0"/>
              </a:rPr>
              <a:t>	1.- Simetría molecular, vibraciones que no producen cambios en el dipolo. </a:t>
            </a:r>
          </a:p>
          <a:p>
            <a:pPr>
              <a:buNone/>
            </a:pPr>
            <a:r>
              <a:rPr lang="es-ES" sz="2000" dirty="0" smtClean="0">
                <a:latin typeface="Bodoni MT" pitchFamily="18" charset="0"/>
              </a:rPr>
              <a:t>	2.- Energías de vibraciones idénticas o casi idénticas. </a:t>
            </a:r>
          </a:p>
          <a:p>
            <a:pPr>
              <a:buNone/>
            </a:pPr>
            <a:r>
              <a:rPr lang="es-ES" sz="2000" dirty="0" smtClean="0">
                <a:latin typeface="Bodoni MT" pitchFamily="18" charset="0"/>
              </a:rPr>
              <a:t>	3.- No detectables por su baja intensidad. </a:t>
            </a:r>
          </a:p>
          <a:p>
            <a:pPr>
              <a:buNone/>
            </a:pPr>
            <a:r>
              <a:rPr lang="es-ES" sz="2000" dirty="0" smtClean="0">
                <a:latin typeface="Bodoni MT" pitchFamily="18" charset="0"/>
              </a:rPr>
              <a:t>	4.- Fuera de la región espectral considerada.  </a:t>
            </a:r>
          </a:p>
          <a:p>
            <a:pPr>
              <a:buNone/>
            </a:pPr>
            <a:endParaRPr lang="es-ES" sz="2000" dirty="0" smtClean="0">
              <a:latin typeface="Bodoni MT" pitchFamily="18" charset="0"/>
            </a:endParaRPr>
          </a:p>
          <a:p>
            <a:pPr>
              <a:buNone/>
            </a:pPr>
            <a:r>
              <a:rPr lang="es-ES" sz="2000" dirty="0" smtClean="0">
                <a:latin typeface="Bodoni MT" pitchFamily="18" charset="0"/>
              </a:rPr>
              <a:t>Se presentan mas bandas:</a:t>
            </a:r>
          </a:p>
          <a:p>
            <a:pPr algn="just">
              <a:buNone/>
            </a:pPr>
            <a:r>
              <a:rPr lang="es-ES" sz="2000" dirty="0" smtClean="0">
                <a:latin typeface="Bodoni MT" pitchFamily="18" charset="0"/>
              </a:rPr>
              <a:t>	1.- </a:t>
            </a:r>
            <a:r>
              <a:rPr lang="es-ES" sz="2000" dirty="0" err="1" smtClean="0">
                <a:latin typeface="Bodoni MT" pitchFamily="18" charset="0"/>
              </a:rPr>
              <a:t>Sobretonos</a:t>
            </a:r>
            <a:r>
              <a:rPr lang="es-ES" sz="2000" dirty="0" smtClean="0">
                <a:latin typeface="Bodoni MT" pitchFamily="18" charset="0"/>
              </a:rPr>
              <a:t>, a frecuencias dos o tres veces mayores que la frecuencia del pico fundamental. </a:t>
            </a:r>
          </a:p>
          <a:p>
            <a:pPr algn="just">
              <a:buNone/>
            </a:pPr>
            <a:r>
              <a:rPr lang="es-ES" sz="2000" dirty="0" smtClean="0">
                <a:latin typeface="Bodoni MT" pitchFamily="18" charset="0"/>
              </a:rPr>
              <a:t>	2.- Bandas de combinación, cuando un fotón excita dos vibraciones simultáneamente. </a:t>
            </a:r>
          </a:p>
          <a:p>
            <a:pPr>
              <a:buNone/>
            </a:pPr>
            <a:endParaRPr lang="es-ES" sz="2000" dirty="0">
              <a:latin typeface="Bodoni MT" pitchFamily="18" charset="0"/>
            </a:endParaRP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
                                            <p:txEl>
                                              <p:pRg st="1" end="1"/>
                                            </p:txEl>
                                          </p:spTgt>
                                        </p:tgtEl>
                                        <p:attrNameLst>
                                          <p:attrName>style.opacity</p:attrName>
                                        </p:attrNameLst>
                                      </p:cBhvr>
                                      <p:to>
                                        <p:strVal val="0.5"/>
                                      </p:to>
                                    </p:set>
                                    <p:animEffect filter="image" prLst="opacity: 0.5">
                                      <p:cBhvr rctx="IE">
                                        <p:cTn id="12" dur="indefinite"/>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3">
                                            <p:txEl>
                                              <p:pRg st="2" end="2"/>
                                            </p:txEl>
                                          </p:spTgt>
                                        </p:tgtEl>
                                        <p:attrNameLst>
                                          <p:attrName>style.opacity</p:attrName>
                                        </p:attrNameLst>
                                      </p:cBhvr>
                                      <p:to>
                                        <p:strVal val="0.5"/>
                                      </p:to>
                                    </p:set>
                                    <p:animEffect filter="image" prLst="opacity: 0.5">
                                      <p:cBhvr rctx="IE">
                                        <p:cTn id="20" dur="indefinite"/>
                                        <p:tgtEl>
                                          <p:spTgt spid="3">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3">
                                            <p:txEl>
                                              <p:pRg st="3" end="3"/>
                                            </p:txEl>
                                          </p:spTgt>
                                        </p:tgtEl>
                                        <p:attrNameLst>
                                          <p:attrName>style.opacity</p:attrName>
                                        </p:attrNameLst>
                                      </p:cBhvr>
                                      <p:to>
                                        <p:strVal val="0.5"/>
                                      </p:to>
                                    </p:set>
                                    <p:animEffect filter="image" prLst="opacity: 0.5">
                                      <p:cBhvr rctx="IE">
                                        <p:cTn id="28" dur="indefinite"/>
                                        <p:tgtEl>
                                          <p:spTgt spid="3">
                                            <p:txEl>
                                              <p:pRg st="3" end="3"/>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3">
                                            <p:txEl>
                                              <p:pRg st="4" end="4"/>
                                            </p:txEl>
                                          </p:spTgt>
                                        </p:tgtEl>
                                        <p:attrNameLst>
                                          <p:attrName>style.opacity</p:attrName>
                                        </p:attrNameLst>
                                      </p:cBhvr>
                                      <p:to>
                                        <p:strVal val="0.5"/>
                                      </p:to>
                                    </p:set>
                                    <p:animEffect filter="image" prLst="opacity: 0.5">
                                      <p:cBhvr rctx="IE">
                                        <p:cTn id="36" dur="indefinite"/>
                                        <p:tgtEl>
                                          <p:spTgt spid="3">
                                            <p:txEl>
                                              <p:pRg st="4" end="4"/>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dissolv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dissolv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3">
                                            <p:txEl>
                                              <p:pRg st="7" end="7"/>
                                            </p:txEl>
                                          </p:spTgt>
                                        </p:tgtEl>
                                        <p:attrNameLst>
                                          <p:attrName>style.opacity</p:attrName>
                                        </p:attrNameLst>
                                      </p:cBhvr>
                                      <p:to>
                                        <p:strVal val="0.5"/>
                                      </p:to>
                                    </p:set>
                                    <p:animEffect filter="image" prLst="opacity: 0.5">
                                      <p:cBhvr rctx="IE">
                                        <p:cTn id="49" dur="indefinite"/>
                                        <p:tgtEl>
                                          <p:spTgt spid="3">
                                            <p:txEl>
                                              <p:pRg st="7" end="7"/>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dissolv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Acoplamiento </a:t>
            </a:r>
            <a:r>
              <a:rPr lang="es-ES" b="1" cap="all" dirty="0" err="1" smtClean="0">
                <a:ln w="0"/>
                <a:solidFill>
                  <a:srgbClr val="FFFF00"/>
                </a:solidFill>
                <a:effectLst>
                  <a:reflection blurRad="12700" stA="50000" endPos="50000" dist="5000" dir="5400000" sy="-100000" rotWithShape="0"/>
                </a:effectLst>
                <a:latin typeface="Bodoni MT" pitchFamily="18" charset="0"/>
              </a:rPr>
              <a:t>Vibracional</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algn="just">
              <a:buNone/>
            </a:pPr>
            <a:r>
              <a:rPr lang="es-ES" sz="2000" dirty="0" smtClean="0">
                <a:latin typeface="Bodoni MT" pitchFamily="18" charset="0"/>
              </a:rPr>
              <a:t>1.- El acoplamiento entre vibraciones de tensión ocurre cuando en las dos vibraciones hay un átomo en común. </a:t>
            </a:r>
          </a:p>
          <a:p>
            <a:pPr algn="just">
              <a:buNone/>
            </a:pPr>
            <a:r>
              <a:rPr lang="es-ES" sz="2000" dirty="0" smtClean="0">
                <a:latin typeface="Bodoni MT" pitchFamily="18" charset="0"/>
              </a:rPr>
              <a:t>2.- La interacción entre las vibraciones de flexión requiere un enlace común entre los grupos que vibran. </a:t>
            </a:r>
          </a:p>
          <a:p>
            <a:pPr algn="just">
              <a:buNone/>
            </a:pPr>
            <a:r>
              <a:rPr lang="es-ES" sz="2000" dirty="0" smtClean="0">
                <a:latin typeface="Bodoni MT" pitchFamily="18" charset="0"/>
              </a:rPr>
              <a:t>3.- El acoplamiento entre una vibración de tensión y una vibración de flexión puede ocurrir si el enlace que sufre la tensión forma uno de los lados del ángulo  que varía en la vibración de flexión. </a:t>
            </a:r>
          </a:p>
          <a:p>
            <a:pPr algn="just">
              <a:buNone/>
            </a:pPr>
            <a:r>
              <a:rPr lang="es-ES" sz="2000" dirty="0" smtClean="0">
                <a:latin typeface="Bodoni MT" pitchFamily="18" charset="0"/>
              </a:rPr>
              <a:t>4.- La mayor interacción tiene lugar cuando las energías individuales de los grupos acoplados son aproximadamente iguales. </a:t>
            </a:r>
          </a:p>
          <a:p>
            <a:pPr algn="just">
              <a:buNone/>
            </a:pPr>
            <a:r>
              <a:rPr lang="es-ES" sz="2000" dirty="0" smtClean="0">
                <a:latin typeface="Bodoni MT" pitchFamily="18" charset="0"/>
              </a:rPr>
              <a:t>5.- Se observa poca o ninguna interacción entre grupos separados por dos o más enlaces. </a:t>
            </a:r>
          </a:p>
          <a:p>
            <a:pPr algn="just">
              <a:buNone/>
            </a:pPr>
            <a:r>
              <a:rPr lang="es-ES" sz="2000" dirty="0" smtClean="0">
                <a:latin typeface="Bodoni MT" pitchFamily="18" charset="0"/>
              </a:rPr>
              <a:t>6.- El acoplamiento requiere que las vibraciones pertenezcan al mismo grupo de simetría. </a:t>
            </a:r>
          </a:p>
          <a:p>
            <a:pPr algn="just">
              <a:buNone/>
            </a:pPr>
            <a:endParaRPr lang="es-ES" sz="2000" dirty="0">
              <a:latin typeface="Bodoni MT" pitchFamily="18" charset="0"/>
            </a:endParaRP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
                                            <p:txEl>
                                              <p:pRg st="0" end="0"/>
                                            </p:txEl>
                                          </p:spTgt>
                                        </p:tgtEl>
                                        <p:attrNameLst>
                                          <p:attrName>style.opacity</p:attrName>
                                        </p:attrNameLst>
                                      </p:cBhvr>
                                      <p:to>
                                        <p:strVal val="0.5"/>
                                      </p:to>
                                    </p:set>
                                    <p:animEffect filter="image" prLst="opacity: 0.5">
                                      <p:cBhvr rctx="IE">
                                        <p:cTn id="12" dur="indefinite"/>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3">
                                            <p:txEl>
                                              <p:pRg st="2" end="2"/>
                                            </p:txEl>
                                          </p:spTgt>
                                        </p:tgtEl>
                                        <p:attrNameLst>
                                          <p:attrName>style.opacity</p:attrName>
                                        </p:attrNameLst>
                                      </p:cBhvr>
                                      <p:to>
                                        <p:strVal val="0.5"/>
                                      </p:to>
                                    </p:set>
                                    <p:animEffect filter="image" prLst="opacity: 0.5">
                                      <p:cBhvr rctx="IE">
                                        <p:cTn id="28" dur="indefinite"/>
                                        <p:tgtEl>
                                          <p:spTgt spid="3">
                                            <p:txEl>
                                              <p:pRg st="2" end="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ssolv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3">
                                            <p:txEl>
                                              <p:pRg st="3" end="3"/>
                                            </p:txEl>
                                          </p:spTgt>
                                        </p:tgtEl>
                                        <p:attrNameLst>
                                          <p:attrName>style.opacity</p:attrName>
                                        </p:attrNameLst>
                                      </p:cBhvr>
                                      <p:to>
                                        <p:strVal val="0.5"/>
                                      </p:to>
                                    </p:set>
                                    <p:animEffect filter="image" prLst="opacity: 0.5">
                                      <p:cBhvr rctx="IE">
                                        <p:cTn id="36" dur="indefinite"/>
                                        <p:tgtEl>
                                          <p:spTgt spid="3">
                                            <p:txEl>
                                              <p:pRg st="3" end="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dissolv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3">
                                            <p:txEl>
                                              <p:pRg st="4" end="4"/>
                                            </p:txEl>
                                          </p:spTgt>
                                        </p:tgtEl>
                                        <p:attrNameLst>
                                          <p:attrName>style.opacity</p:attrName>
                                        </p:attrNameLst>
                                      </p:cBhvr>
                                      <p:to>
                                        <p:strVal val="0.5"/>
                                      </p:to>
                                    </p:set>
                                    <p:animEffect filter="image" prLst="opacity: 0.5">
                                      <p:cBhvr rctx="IE">
                                        <p:cTn id="44" dur="indefinite"/>
                                        <p:tgtEl>
                                          <p:spTgt spid="3">
                                            <p:txEl>
                                              <p:pRg st="4" end="4"/>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dissolv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Rectangle 14"/>
          <p:cNvSpPr>
            <a:spLocks noChangeArrowheads="1"/>
          </p:cNvSpPr>
          <p:nvPr/>
        </p:nvSpPr>
        <p:spPr bwMode="auto">
          <a:xfrm>
            <a:off x="0" y="3048000"/>
            <a:ext cx="9144000" cy="0"/>
          </a:xfrm>
          <a:prstGeom prst="rect">
            <a:avLst/>
          </a:prstGeom>
          <a:noFill/>
          <a:ln w="9525">
            <a:noFill/>
            <a:miter lim="800000"/>
            <a:headEnd/>
            <a:tailEnd/>
          </a:ln>
          <a:effectLst/>
        </p:spPr>
        <p:txBody>
          <a:bodyPr wrap="none" anchor="ctr">
            <a:spAutoFit/>
          </a:bodyPr>
          <a:lstStyle/>
          <a:p>
            <a:endParaRPr lang="es-ES"/>
          </a:p>
        </p:txBody>
      </p:sp>
      <p:sp>
        <p:nvSpPr>
          <p:cNvPr id="8" name="1 Título"/>
          <p:cNvSpPr txBox="1">
            <a:spLocks/>
          </p:cNvSpPr>
          <p:nvPr/>
        </p:nvSpPr>
        <p:spPr bwMode="auto">
          <a:xfrm>
            <a:off x="428596" y="428612"/>
            <a:ext cx="8358246" cy="1143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3600" b="1" i="0" u="none" strike="noStrike" kern="0" cap="all" spc="0" normalizeH="0" baseline="0" noProof="0" dirty="0" smtClean="0">
                <a:ln w="0"/>
                <a:solidFill>
                  <a:srgbClr val="FFFF00"/>
                </a:solidFill>
                <a:effectLst>
                  <a:reflection blurRad="12700" stA="50000" endPos="50000" dist="5000" dir="5400000" sy="-100000" rotWithShape="0"/>
                </a:effectLst>
                <a:uLnTx/>
                <a:uFillTx/>
                <a:latin typeface="Bodoni MT" pitchFamily="18" charset="0"/>
                <a:ea typeface="+mn-ea"/>
                <a:cs typeface="+mn-cs"/>
              </a:rPr>
              <a:t>Infrarrojo en imágenes</a:t>
            </a:r>
            <a:endParaRPr kumimoji="0" lang="es-ES" sz="3600" b="1" i="0" u="none" strike="noStrike" kern="0" cap="all" spc="0" normalizeH="0" baseline="0" noProof="0" dirty="0">
              <a:ln w="0"/>
              <a:solidFill>
                <a:srgbClr val="FFFF00"/>
              </a:solidFill>
              <a:effectLst>
                <a:reflection blurRad="12700" stA="50000" endPos="50000" dist="5000" dir="5400000" sy="-100000" rotWithShape="0"/>
              </a:effectLst>
              <a:uLnTx/>
              <a:uFillTx/>
              <a:latin typeface="Bodoni MT" pitchFamily="18" charset="0"/>
              <a:ea typeface="+mn-ea"/>
              <a:cs typeface="+mn-cs"/>
            </a:endParaRPr>
          </a:p>
        </p:txBody>
      </p:sp>
      <p:pic>
        <p:nvPicPr>
          <p:cNvPr id="131077" name="Picture 5" descr="http://www.spitzer.caltech.edu/espanol/edu/learn_ir/images/deer.jpg"/>
          <p:cNvPicPr>
            <a:picLocks noChangeAspect="1" noChangeArrowheads="1"/>
          </p:cNvPicPr>
          <p:nvPr/>
        </p:nvPicPr>
        <p:blipFill>
          <a:blip r:embed="rId3"/>
          <a:srcRect/>
          <a:stretch>
            <a:fillRect/>
          </a:stretch>
        </p:blipFill>
        <p:spPr bwMode="auto">
          <a:xfrm>
            <a:off x="1275648" y="1714488"/>
            <a:ext cx="2724848" cy="2143140"/>
          </a:xfrm>
          <a:prstGeom prst="rect">
            <a:avLst/>
          </a:prstGeom>
          <a:noFill/>
        </p:spPr>
      </p:pic>
      <p:pic>
        <p:nvPicPr>
          <p:cNvPr id="131079" name="Picture 7" descr="http://www.spitzer.caltech.edu/espanol/edu/learn_ir/images/terrier.jpg"/>
          <p:cNvPicPr>
            <a:picLocks noChangeAspect="1" noChangeArrowheads="1"/>
          </p:cNvPicPr>
          <p:nvPr/>
        </p:nvPicPr>
        <p:blipFill>
          <a:blip r:embed="rId4"/>
          <a:srcRect/>
          <a:stretch>
            <a:fillRect/>
          </a:stretch>
        </p:blipFill>
        <p:spPr bwMode="auto">
          <a:xfrm>
            <a:off x="4643438" y="1714488"/>
            <a:ext cx="3371850" cy="2214578"/>
          </a:xfrm>
          <a:prstGeom prst="rect">
            <a:avLst/>
          </a:prstGeom>
          <a:noFill/>
        </p:spPr>
      </p:pic>
      <p:pic>
        <p:nvPicPr>
          <p:cNvPr id="131081" name="Picture 9" descr="http://www.spitzer.caltech.edu/espanol/edu/learn_ir/images/seatemp.gif"/>
          <p:cNvPicPr>
            <a:picLocks noChangeAspect="1" noChangeArrowheads="1"/>
          </p:cNvPicPr>
          <p:nvPr/>
        </p:nvPicPr>
        <p:blipFill>
          <a:blip r:embed="rId5"/>
          <a:srcRect/>
          <a:stretch>
            <a:fillRect/>
          </a:stretch>
        </p:blipFill>
        <p:spPr bwMode="auto">
          <a:xfrm>
            <a:off x="2428860" y="4572008"/>
            <a:ext cx="3571900" cy="1785950"/>
          </a:xfrm>
          <a:prstGeom prst="rect">
            <a:avLst/>
          </a:prstGeom>
          <a:noFill/>
        </p:spPr>
      </p:pic>
      <p:sp>
        <p:nvSpPr>
          <p:cNvPr id="7" name="6 Marcador de número de diapositiva"/>
          <p:cNvSpPr>
            <a:spLocks noGrp="1"/>
          </p:cNvSpPr>
          <p:nvPr>
            <p:ph type="sldNum" sz="quarter" idx="4"/>
          </p:nvPr>
        </p:nvSpPr>
        <p:spPr/>
        <p:txBody>
          <a:bodyPr/>
          <a:lstStyle/>
          <a:p>
            <a:fld id="{E1C1E7BB-21B5-4856-A3E7-4A0D2EAF7A0F}"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 calcmode="lin" valueType="num">
                                      <p:cBhvr additive="base">
                                        <p:cTn id="7" dur="1000" fill="hold"/>
                                        <p:tgtEl>
                                          <p:spTgt spid="131077"/>
                                        </p:tgtEl>
                                        <p:attrNameLst>
                                          <p:attrName>ppt_x</p:attrName>
                                        </p:attrNameLst>
                                      </p:cBhvr>
                                      <p:tavLst>
                                        <p:tav tm="0">
                                          <p:val>
                                            <p:strVal val="0-#ppt_w/2"/>
                                          </p:val>
                                        </p:tav>
                                        <p:tav tm="100000">
                                          <p:val>
                                            <p:strVal val="#ppt_x"/>
                                          </p:val>
                                        </p:tav>
                                      </p:tavLst>
                                    </p:anim>
                                    <p:anim calcmode="lin" valueType="num">
                                      <p:cBhvr additive="base">
                                        <p:cTn id="8" dur="1000" fill="hold"/>
                                        <p:tgtEl>
                                          <p:spTgt spid="1310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131079"/>
                                        </p:tgtEl>
                                        <p:attrNameLst>
                                          <p:attrName>style.visibility</p:attrName>
                                        </p:attrNameLst>
                                      </p:cBhvr>
                                      <p:to>
                                        <p:strVal val="visible"/>
                                      </p:to>
                                    </p:set>
                                    <p:anim calcmode="lin" valueType="num">
                                      <p:cBhvr additive="base">
                                        <p:cTn id="13" dur="1000" fill="hold"/>
                                        <p:tgtEl>
                                          <p:spTgt spid="131079"/>
                                        </p:tgtEl>
                                        <p:attrNameLst>
                                          <p:attrName>ppt_x</p:attrName>
                                        </p:attrNameLst>
                                      </p:cBhvr>
                                      <p:tavLst>
                                        <p:tav tm="0">
                                          <p:val>
                                            <p:strVal val="1+#ppt_w/2"/>
                                          </p:val>
                                        </p:tav>
                                        <p:tav tm="100000">
                                          <p:val>
                                            <p:strVal val="#ppt_x"/>
                                          </p:val>
                                        </p:tav>
                                      </p:tavLst>
                                    </p:anim>
                                    <p:anim calcmode="lin" valueType="num">
                                      <p:cBhvr additive="base">
                                        <p:cTn id="14" dur="1000" fill="hold"/>
                                        <p:tgtEl>
                                          <p:spTgt spid="1310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131081"/>
                                        </p:tgtEl>
                                        <p:attrNameLst>
                                          <p:attrName>style.visibility</p:attrName>
                                        </p:attrNameLst>
                                      </p:cBhvr>
                                      <p:to>
                                        <p:strVal val="visible"/>
                                      </p:to>
                                    </p:set>
                                    <p:anim calcmode="lin" valueType="num">
                                      <p:cBhvr additive="base">
                                        <p:cTn id="19" dur="1000" fill="hold"/>
                                        <p:tgtEl>
                                          <p:spTgt spid="131081"/>
                                        </p:tgtEl>
                                        <p:attrNameLst>
                                          <p:attrName>ppt_x</p:attrName>
                                        </p:attrNameLst>
                                      </p:cBhvr>
                                      <p:tavLst>
                                        <p:tav tm="0">
                                          <p:val>
                                            <p:strVal val="#ppt_x"/>
                                          </p:val>
                                        </p:tav>
                                        <p:tav tm="100000">
                                          <p:val>
                                            <p:strVal val="#ppt_x"/>
                                          </p:val>
                                        </p:tav>
                                      </p:tavLst>
                                    </p:anim>
                                    <p:anim calcmode="lin" valueType="num">
                                      <p:cBhvr additive="base">
                                        <p:cTn id="20" dur="1000" fill="hold"/>
                                        <p:tgtEl>
                                          <p:spTgt spid="131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Vibraciones</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algn="ctr">
              <a:buNone/>
            </a:pPr>
            <a:endParaRPr lang="es-ES" dirty="0" smtClean="0">
              <a:latin typeface="Bodoni MT" pitchFamily="18" charset="0"/>
            </a:endParaRPr>
          </a:p>
          <a:p>
            <a:pPr>
              <a:buNone/>
            </a:pPr>
            <a:endParaRPr lang="es-ES" dirty="0">
              <a:latin typeface="Bodoni MT" pitchFamily="18" charset="0"/>
            </a:endParaRPr>
          </a:p>
        </p:txBody>
      </p:sp>
      <p:sp>
        <p:nvSpPr>
          <p:cNvPr id="4" name="3 CuadroTexto"/>
          <p:cNvSpPr txBox="1"/>
          <p:nvPr/>
        </p:nvSpPr>
        <p:spPr>
          <a:xfrm>
            <a:off x="1651988" y="1762772"/>
            <a:ext cx="848310" cy="523220"/>
          </a:xfrm>
          <a:prstGeom prst="rect">
            <a:avLst/>
          </a:prstGeom>
          <a:noFill/>
        </p:spPr>
        <p:txBody>
          <a:bodyPr wrap="none" rtlCol="0">
            <a:spAutoFit/>
          </a:bodyPr>
          <a:lstStyle/>
          <a:p>
            <a:pPr algn="ctr">
              <a:buNone/>
            </a:pPr>
            <a:r>
              <a:rPr lang="es-ES" dirty="0" smtClean="0">
                <a:solidFill>
                  <a:srgbClr val="66FFFF"/>
                </a:solidFill>
                <a:latin typeface="Bodoni MT" pitchFamily="18" charset="0"/>
              </a:rPr>
              <a:t>H</a:t>
            </a:r>
            <a:r>
              <a:rPr lang="es-ES" baseline="-25000" dirty="0" smtClean="0">
                <a:solidFill>
                  <a:srgbClr val="66FFFF"/>
                </a:solidFill>
                <a:latin typeface="Bodoni MT" pitchFamily="18" charset="0"/>
              </a:rPr>
              <a:t>2</a:t>
            </a:r>
            <a:r>
              <a:rPr lang="es-ES" dirty="0" smtClean="0">
                <a:solidFill>
                  <a:srgbClr val="66FFFF"/>
                </a:solidFill>
                <a:latin typeface="Bodoni MT" pitchFamily="18" charset="0"/>
              </a:rPr>
              <a:t>O</a:t>
            </a:r>
            <a:endParaRPr lang="es-ES" dirty="0">
              <a:solidFill>
                <a:srgbClr val="66FFFF"/>
              </a:solidFill>
              <a:latin typeface="Bodoni MT" pitchFamily="18" charset="0"/>
            </a:endParaRPr>
          </a:p>
        </p:txBody>
      </p:sp>
      <p:sp>
        <p:nvSpPr>
          <p:cNvPr id="5" name="4 CuadroTexto"/>
          <p:cNvSpPr txBox="1"/>
          <p:nvPr/>
        </p:nvSpPr>
        <p:spPr>
          <a:xfrm>
            <a:off x="578883" y="2357430"/>
            <a:ext cx="1992853" cy="400110"/>
          </a:xfrm>
          <a:prstGeom prst="rect">
            <a:avLst/>
          </a:prstGeom>
          <a:noFill/>
        </p:spPr>
        <p:txBody>
          <a:bodyPr wrap="none" rtlCol="0">
            <a:spAutoFit/>
          </a:bodyPr>
          <a:lstStyle/>
          <a:p>
            <a:pPr>
              <a:buNone/>
            </a:pPr>
            <a:r>
              <a:rPr lang="es-ES" sz="2000" dirty="0" smtClean="0">
                <a:latin typeface="Bodoni MT" pitchFamily="18" charset="0"/>
              </a:rPr>
              <a:t>En este caso </a:t>
            </a:r>
            <a:r>
              <a:rPr lang="es-ES" sz="2000" i="1" dirty="0" smtClean="0">
                <a:solidFill>
                  <a:srgbClr val="FFFF00"/>
                </a:solidFill>
                <a:latin typeface="Bodoni MT" pitchFamily="18" charset="0"/>
              </a:rPr>
              <a:t>n=3</a:t>
            </a:r>
            <a:endParaRPr lang="es-ES" sz="2000" i="1" dirty="0">
              <a:solidFill>
                <a:srgbClr val="FFFF00"/>
              </a:solidFill>
              <a:latin typeface="Bodoni MT" pitchFamily="18" charset="0"/>
            </a:endParaRPr>
          </a:p>
        </p:txBody>
      </p:sp>
      <p:sp>
        <p:nvSpPr>
          <p:cNvPr id="6" name="5 CuadroTexto"/>
          <p:cNvSpPr txBox="1"/>
          <p:nvPr/>
        </p:nvSpPr>
        <p:spPr>
          <a:xfrm>
            <a:off x="543612" y="2786058"/>
            <a:ext cx="3671198" cy="400110"/>
          </a:xfrm>
          <a:prstGeom prst="rect">
            <a:avLst/>
          </a:prstGeom>
          <a:noFill/>
        </p:spPr>
        <p:txBody>
          <a:bodyPr wrap="none" rtlCol="0">
            <a:spAutoFit/>
          </a:bodyPr>
          <a:lstStyle/>
          <a:p>
            <a:pPr>
              <a:buNone/>
            </a:pPr>
            <a:r>
              <a:rPr lang="es-ES" sz="2000" dirty="0" smtClean="0">
                <a:latin typeface="Bodoni MT" pitchFamily="18" charset="0"/>
              </a:rPr>
              <a:t> Modos de vibración = 3x3-6 = 3</a:t>
            </a:r>
            <a:endParaRPr lang="es-ES" sz="2000" dirty="0">
              <a:latin typeface="Bodoni MT" pitchFamily="18" charset="0"/>
            </a:endParaRPr>
          </a:p>
        </p:txBody>
      </p:sp>
      <p:pic>
        <p:nvPicPr>
          <p:cNvPr id="133121" name="Picture 1"/>
          <p:cNvPicPr>
            <a:picLocks noChangeAspect="1" noChangeArrowheads="1"/>
          </p:cNvPicPr>
          <p:nvPr/>
        </p:nvPicPr>
        <p:blipFill>
          <a:blip r:embed="rId3"/>
          <a:srcRect/>
          <a:stretch>
            <a:fillRect/>
          </a:stretch>
        </p:blipFill>
        <p:spPr bwMode="auto">
          <a:xfrm>
            <a:off x="566710" y="3676659"/>
            <a:ext cx="1819275" cy="1114425"/>
          </a:xfrm>
          <a:prstGeom prst="rect">
            <a:avLst/>
          </a:prstGeom>
          <a:noFill/>
          <a:ln w="9525">
            <a:noFill/>
            <a:miter lim="800000"/>
            <a:headEnd/>
            <a:tailEnd/>
          </a:ln>
          <a:effectLst/>
        </p:spPr>
      </p:pic>
      <p:sp>
        <p:nvSpPr>
          <p:cNvPr id="14" name="13 CuadroTexto"/>
          <p:cNvSpPr txBox="1"/>
          <p:nvPr/>
        </p:nvSpPr>
        <p:spPr>
          <a:xfrm>
            <a:off x="214282" y="4857760"/>
            <a:ext cx="2571768" cy="769441"/>
          </a:xfrm>
          <a:prstGeom prst="rect">
            <a:avLst/>
          </a:prstGeom>
          <a:noFill/>
        </p:spPr>
        <p:txBody>
          <a:bodyPr wrap="square" rtlCol="0">
            <a:spAutoFit/>
          </a:bodyPr>
          <a:lstStyle/>
          <a:p>
            <a:pPr algn="ctr">
              <a:buNone/>
            </a:pPr>
            <a:r>
              <a:rPr lang="el-GR" sz="2000" dirty="0" smtClean="0">
                <a:latin typeface="Cambria Math"/>
                <a:ea typeface="Cambria Math"/>
              </a:rPr>
              <a:t>ν</a:t>
            </a:r>
            <a:r>
              <a:rPr lang="es-ES" sz="2000" baseline="-25000" dirty="0" smtClean="0">
                <a:latin typeface="Cambria Math"/>
                <a:ea typeface="Cambria Math"/>
              </a:rPr>
              <a:t>1</a:t>
            </a:r>
            <a:r>
              <a:rPr lang="es-ES" sz="2000" dirty="0" smtClean="0">
                <a:latin typeface="Cambria Math"/>
                <a:ea typeface="Cambria Math"/>
              </a:rPr>
              <a:t>,  </a:t>
            </a:r>
            <a:r>
              <a:rPr lang="es-ES" sz="2000" dirty="0" smtClean="0">
                <a:latin typeface="Bodoni MT" pitchFamily="18" charset="0"/>
              </a:rPr>
              <a:t>Tensión simétrica</a:t>
            </a:r>
          </a:p>
          <a:p>
            <a:pPr algn="ctr">
              <a:buNone/>
            </a:pPr>
            <a:r>
              <a:rPr lang="es-ES" sz="2000" dirty="0" smtClean="0">
                <a:latin typeface="Bodoni MT" pitchFamily="18" charset="0"/>
              </a:rPr>
              <a:t>3650 cm</a:t>
            </a:r>
            <a:r>
              <a:rPr lang="es-ES" sz="2000" baseline="30000" dirty="0" smtClean="0">
                <a:latin typeface="Bodoni MT" pitchFamily="18" charset="0"/>
              </a:rPr>
              <a:t>-1</a:t>
            </a:r>
            <a:endParaRPr lang="es-ES" sz="2000" baseline="30000" dirty="0">
              <a:latin typeface="Bodoni MT" pitchFamily="18" charset="0"/>
            </a:endParaRPr>
          </a:p>
        </p:txBody>
      </p:sp>
      <p:pic>
        <p:nvPicPr>
          <p:cNvPr id="133122" name="Picture 2"/>
          <p:cNvPicPr>
            <a:picLocks noChangeAspect="1" noChangeArrowheads="1"/>
          </p:cNvPicPr>
          <p:nvPr/>
        </p:nvPicPr>
        <p:blipFill>
          <a:blip r:embed="rId4"/>
          <a:srcRect/>
          <a:stretch>
            <a:fillRect/>
          </a:stretch>
        </p:blipFill>
        <p:spPr bwMode="auto">
          <a:xfrm>
            <a:off x="3547110" y="3643314"/>
            <a:ext cx="1866900" cy="1143008"/>
          </a:xfrm>
          <a:prstGeom prst="rect">
            <a:avLst/>
          </a:prstGeom>
          <a:noFill/>
          <a:ln w="9525">
            <a:noFill/>
            <a:miter lim="800000"/>
            <a:headEnd/>
            <a:tailEnd/>
          </a:ln>
          <a:effectLst/>
        </p:spPr>
      </p:pic>
      <p:sp>
        <p:nvSpPr>
          <p:cNvPr id="16" name="15 CuadroTexto"/>
          <p:cNvSpPr txBox="1"/>
          <p:nvPr/>
        </p:nvSpPr>
        <p:spPr>
          <a:xfrm>
            <a:off x="3214678" y="4857760"/>
            <a:ext cx="2571768" cy="769441"/>
          </a:xfrm>
          <a:prstGeom prst="rect">
            <a:avLst/>
          </a:prstGeom>
          <a:noFill/>
        </p:spPr>
        <p:txBody>
          <a:bodyPr wrap="square" rtlCol="0">
            <a:spAutoFit/>
          </a:bodyPr>
          <a:lstStyle/>
          <a:p>
            <a:pPr algn="ctr">
              <a:buNone/>
            </a:pPr>
            <a:r>
              <a:rPr lang="el-GR" sz="2000" dirty="0" smtClean="0">
                <a:latin typeface="Cambria Math"/>
                <a:ea typeface="Cambria Math"/>
              </a:rPr>
              <a:t>ν</a:t>
            </a:r>
            <a:r>
              <a:rPr lang="es-ES" sz="2000" baseline="-25000" dirty="0" smtClean="0">
                <a:latin typeface="Cambria Math"/>
                <a:ea typeface="Cambria Math"/>
              </a:rPr>
              <a:t>2</a:t>
            </a:r>
            <a:r>
              <a:rPr lang="es-ES" sz="2000" dirty="0" smtClean="0">
                <a:latin typeface="Cambria Math"/>
                <a:ea typeface="Cambria Math"/>
              </a:rPr>
              <a:t>,  </a:t>
            </a:r>
            <a:r>
              <a:rPr lang="es-ES" sz="2000" dirty="0" smtClean="0">
                <a:latin typeface="Bodoni MT" pitchFamily="18" charset="0"/>
                <a:ea typeface="Cambria Math"/>
              </a:rPr>
              <a:t>Flex</a:t>
            </a:r>
            <a:r>
              <a:rPr lang="es-ES" sz="2000" dirty="0" smtClean="0">
                <a:latin typeface="Bodoni MT" pitchFamily="18" charset="0"/>
              </a:rPr>
              <a:t>ión simétrica</a:t>
            </a:r>
          </a:p>
          <a:p>
            <a:pPr algn="ctr">
              <a:buNone/>
            </a:pPr>
            <a:r>
              <a:rPr lang="es-ES" sz="2000" dirty="0" smtClean="0">
                <a:latin typeface="Bodoni MT" pitchFamily="18" charset="0"/>
              </a:rPr>
              <a:t>1595 cm</a:t>
            </a:r>
            <a:r>
              <a:rPr lang="es-ES" sz="2000" baseline="30000" dirty="0" smtClean="0">
                <a:latin typeface="Bodoni MT" pitchFamily="18" charset="0"/>
              </a:rPr>
              <a:t>-1</a:t>
            </a:r>
            <a:endParaRPr lang="es-ES" sz="2000" baseline="30000" dirty="0">
              <a:latin typeface="Bodoni MT" pitchFamily="18" charset="0"/>
            </a:endParaRPr>
          </a:p>
        </p:txBody>
      </p:sp>
      <p:pic>
        <p:nvPicPr>
          <p:cNvPr id="133123" name="Picture 3"/>
          <p:cNvPicPr>
            <a:picLocks noChangeAspect="1" noChangeArrowheads="1"/>
          </p:cNvPicPr>
          <p:nvPr/>
        </p:nvPicPr>
        <p:blipFill>
          <a:blip r:embed="rId5"/>
          <a:srcRect/>
          <a:stretch>
            <a:fillRect/>
          </a:stretch>
        </p:blipFill>
        <p:spPr bwMode="auto">
          <a:xfrm>
            <a:off x="6510363" y="3656656"/>
            <a:ext cx="1704975" cy="1129666"/>
          </a:xfrm>
          <a:prstGeom prst="rect">
            <a:avLst/>
          </a:prstGeom>
          <a:noFill/>
          <a:ln w="9525">
            <a:noFill/>
            <a:miter lim="800000"/>
            <a:headEnd/>
            <a:tailEnd/>
          </a:ln>
          <a:effectLst/>
        </p:spPr>
      </p:pic>
      <p:sp>
        <p:nvSpPr>
          <p:cNvPr id="18" name="17 CuadroTexto"/>
          <p:cNvSpPr txBox="1"/>
          <p:nvPr/>
        </p:nvSpPr>
        <p:spPr>
          <a:xfrm>
            <a:off x="6072198" y="4857760"/>
            <a:ext cx="2571768" cy="769441"/>
          </a:xfrm>
          <a:prstGeom prst="rect">
            <a:avLst/>
          </a:prstGeom>
          <a:noFill/>
        </p:spPr>
        <p:txBody>
          <a:bodyPr wrap="square" rtlCol="0">
            <a:spAutoFit/>
          </a:bodyPr>
          <a:lstStyle/>
          <a:p>
            <a:pPr algn="ctr">
              <a:buNone/>
            </a:pPr>
            <a:r>
              <a:rPr lang="el-GR" sz="2000" dirty="0" smtClean="0">
                <a:latin typeface="Cambria Math"/>
                <a:ea typeface="Cambria Math"/>
              </a:rPr>
              <a:t>ν</a:t>
            </a:r>
            <a:r>
              <a:rPr lang="es-ES" sz="2000" baseline="-25000" dirty="0" smtClean="0">
                <a:latin typeface="Cambria Math"/>
                <a:ea typeface="Cambria Math"/>
              </a:rPr>
              <a:t>3</a:t>
            </a:r>
            <a:r>
              <a:rPr lang="es-ES" sz="2000" dirty="0" smtClean="0">
                <a:latin typeface="Cambria Math"/>
                <a:ea typeface="Cambria Math"/>
              </a:rPr>
              <a:t>,  </a:t>
            </a:r>
            <a:r>
              <a:rPr lang="es-ES" sz="2000" dirty="0" smtClean="0">
                <a:latin typeface="Bodoni MT" pitchFamily="18" charset="0"/>
                <a:ea typeface="Cambria Math"/>
              </a:rPr>
              <a:t>Tens</a:t>
            </a:r>
            <a:r>
              <a:rPr lang="es-ES" sz="2000" dirty="0" smtClean="0">
                <a:latin typeface="Bodoni MT" pitchFamily="18" charset="0"/>
              </a:rPr>
              <a:t>ión asimétrica</a:t>
            </a:r>
          </a:p>
          <a:p>
            <a:pPr algn="ctr">
              <a:buNone/>
            </a:pPr>
            <a:r>
              <a:rPr lang="es-ES" sz="2000" dirty="0" smtClean="0">
                <a:latin typeface="Bodoni MT" pitchFamily="18" charset="0"/>
              </a:rPr>
              <a:t>3760 cm</a:t>
            </a:r>
            <a:r>
              <a:rPr lang="es-ES" sz="2000" baseline="30000" dirty="0" smtClean="0">
                <a:latin typeface="Bodoni MT" pitchFamily="18" charset="0"/>
              </a:rPr>
              <a:t>-1</a:t>
            </a:r>
            <a:endParaRPr lang="es-ES" sz="2000" baseline="30000" dirty="0">
              <a:latin typeface="Bodoni MT" pitchFamily="18" charset="0"/>
            </a:endParaRPr>
          </a:p>
        </p:txBody>
      </p:sp>
      <p:sp>
        <p:nvSpPr>
          <p:cNvPr id="13" name="12 Marcador de número de diapositiva"/>
          <p:cNvSpPr>
            <a:spLocks noGrp="1"/>
          </p:cNvSpPr>
          <p:nvPr>
            <p:ph type="sldNum" sz="quarter" idx="12"/>
          </p:nvPr>
        </p:nvSpPr>
        <p:spPr/>
        <p:txBody>
          <a:bodyPr/>
          <a:lstStyle/>
          <a:p>
            <a:fld id="{DE82AEC0-AB16-41FA-81A9-1E46C86A9B4A}"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33121"/>
                                        </p:tgtEl>
                                        <p:attrNameLst>
                                          <p:attrName>style.visibility</p:attrName>
                                        </p:attrNameLst>
                                      </p:cBhvr>
                                      <p:to>
                                        <p:strVal val="visible"/>
                                      </p:to>
                                    </p:set>
                                    <p:anim calcmode="lin" valueType="num">
                                      <p:cBhvr>
                                        <p:cTn id="21" dur="1000" fill="hold"/>
                                        <p:tgtEl>
                                          <p:spTgt spid="133121"/>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33121"/>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33121"/>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3312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133122"/>
                                        </p:tgtEl>
                                        <p:attrNameLst>
                                          <p:attrName>style.visibility</p:attrName>
                                        </p:attrNameLst>
                                      </p:cBhvr>
                                      <p:to>
                                        <p:strVal val="visible"/>
                                      </p:to>
                                    </p:set>
                                    <p:anim calcmode="lin" valueType="num">
                                      <p:cBhvr>
                                        <p:cTn id="35" dur="1000" fill="hold"/>
                                        <p:tgtEl>
                                          <p:spTgt spid="133122"/>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133122"/>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133122"/>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133122"/>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47"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133123"/>
                                        </p:tgtEl>
                                        <p:attrNameLst>
                                          <p:attrName>style.visibility</p:attrName>
                                        </p:attrNameLst>
                                      </p:cBhvr>
                                      <p:to>
                                        <p:strVal val="visible"/>
                                      </p:to>
                                    </p:set>
                                    <p:anim calcmode="lin" valueType="num">
                                      <p:cBhvr>
                                        <p:cTn id="49" dur="1000" fill="hold"/>
                                        <p:tgtEl>
                                          <p:spTgt spid="133123"/>
                                        </p:tgtEl>
                                        <p:attrNameLst>
                                          <p:attrName>ppt_h</p:attrName>
                                        </p:attrNameLst>
                                      </p:cBhvr>
                                      <p:tavLst>
                                        <p:tav tm="0">
                                          <p:val>
                                            <p:strVal val="#ppt_h/20"/>
                                          </p:val>
                                        </p:tav>
                                        <p:tav tm="50000">
                                          <p:val>
                                            <p:strVal val="#ppt_h/20"/>
                                          </p:val>
                                        </p:tav>
                                        <p:tav tm="100000">
                                          <p:val>
                                            <p:strVal val="#ppt_h"/>
                                          </p:val>
                                        </p:tav>
                                      </p:tavLst>
                                    </p:anim>
                                    <p:anim calcmode="lin" valueType="num">
                                      <p:cBhvr>
                                        <p:cTn id="50" dur="1000" fill="hold"/>
                                        <p:tgtEl>
                                          <p:spTgt spid="133123"/>
                                        </p:tgtEl>
                                        <p:attrNameLst>
                                          <p:attrName>ppt_w</p:attrName>
                                        </p:attrNameLst>
                                      </p:cBhvr>
                                      <p:tavLst>
                                        <p:tav tm="0">
                                          <p:val>
                                            <p:strVal val="#ppt_w+.3"/>
                                          </p:val>
                                        </p:tav>
                                        <p:tav tm="50000">
                                          <p:val>
                                            <p:strVal val="#ppt_w+.3"/>
                                          </p:val>
                                        </p:tav>
                                        <p:tav tm="100000">
                                          <p:val>
                                            <p:strVal val="#ppt_w"/>
                                          </p:val>
                                        </p:tav>
                                      </p:tavLst>
                                    </p:anim>
                                    <p:anim calcmode="lin" valueType="num">
                                      <p:cBhvr>
                                        <p:cTn id="51" dur="1000" fill="hold"/>
                                        <p:tgtEl>
                                          <p:spTgt spid="133123"/>
                                        </p:tgtEl>
                                        <p:attrNameLst>
                                          <p:attrName>ppt_x</p:attrName>
                                        </p:attrNameLst>
                                      </p:cBhvr>
                                      <p:tavLst>
                                        <p:tav tm="0">
                                          <p:val>
                                            <p:strVal val="#ppt_x-.3"/>
                                          </p:val>
                                        </p:tav>
                                        <p:tav tm="50000">
                                          <p:val>
                                            <p:strVal val="#ppt_x"/>
                                          </p:val>
                                        </p:tav>
                                        <p:tav tm="100000">
                                          <p:val>
                                            <p:strVal val="#ppt_x"/>
                                          </p:val>
                                        </p:tav>
                                      </p:tavLst>
                                    </p:anim>
                                    <p:anim calcmode="lin" valueType="num">
                                      <p:cBhvr>
                                        <p:cTn id="52" dur="1000" fill="hold"/>
                                        <p:tgtEl>
                                          <p:spTgt spid="133123"/>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47"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195382"/>
            <a:ext cx="8358246" cy="4376758"/>
          </a:xfrm>
        </p:spPr>
        <p:style>
          <a:lnRef idx="0">
            <a:schemeClr val="accent2"/>
          </a:lnRef>
          <a:fillRef idx="3">
            <a:schemeClr val="accent2"/>
          </a:fillRef>
          <a:effectRef idx="3">
            <a:schemeClr val="accent2"/>
          </a:effectRef>
          <a:fontRef idx="minor">
            <a:schemeClr val="lt1"/>
          </a:fontRef>
        </p:style>
        <p:txBody>
          <a:bodyPr/>
          <a:lstStyle/>
          <a:p>
            <a:pPr algn="ctr">
              <a:buNone/>
            </a:pPr>
            <a:r>
              <a:rPr lang="es-ES" sz="8000" dirty="0" smtClean="0">
                <a:solidFill>
                  <a:schemeClr val="bg1">
                    <a:lumMod val="50000"/>
                    <a:lumOff val="50000"/>
                  </a:schemeClr>
                </a:solidFill>
                <a:latin typeface="Bodoni MT" pitchFamily="18" charset="0"/>
              </a:rPr>
              <a:t>Muestras</a:t>
            </a:r>
          </a:p>
          <a:p>
            <a:pPr algn="ctr">
              <a:buNone/>
            </a:pPr>
            <a:r>
              <a:rPr lang="es-ES" sz="8000" dirty="0" smtClean="0">
                <a:solidFill>
                  <a:schemeClr val="bg1">
                    <a:lumMod val="50000"/>
                    <a:lumOff val="50000"/>
                  </a:schemeClr>
                </a:solidFill>
                <a:latin typeface="Bodoni MT" pitchFamily="18" charset="0"/>
              </a:rPr>
              <a:t> e </a:t>
            </a:r>
          </a:p>
          <a:p>
            <a:pPr algn="ctr">
              <a:buNone/>
            </a:pPr>
            <a:r>
              <a:rPr lang="es-ES" sz="8000" dirty="0" smtClean="0">
                <a:solidFill>
                  <a:schemeClr val="bg1">
                    <a:lumMod val="50000"/>
                    <a:lumOff val="50000"/>
                  </a:schemeClr>
                </a:solidFill>
                <a:latin typeface="Bodoni MT" pitchFamily="18" charset="0"/>
              </a:rPr>
              <a:t>Instrumentación </a:t>
            </a:r>
            <a:endParaRPr lang="es-ES" sz="8000" dirty="0">
              <a:solidFill>
                <a:schemeClr val="bg1">
                  <a:lumMod val="50000"/>
                  <a:lumOff val="50000"/>
                </a:schemeClr>
              </a:solidFill>
              <a:latin typeface="Bodoni MT" pitchFamily="18" charset="0"/>
            </a:endParaRPr>
          </a:p>
        </p:txBody>
      </p:sp>
      <p:sp>
        <p:nvSpPr>
          <p:cNvPr id="5" name="4 Marcador de número de diapositiva"/>
          <p:cNvSpPr>
            <a:spLocks noGrp="1"/>
          </p:cNvSpPr>
          <p:nvPr>
            <p:ph type="sldNum" sz="quarter" idx="12"/>
          </p:nvPr>
        </p:nvSpPr>
        <p:spPr/>
        <p:txBody>
          <a:bodyPr/>
          <a:lstStyle/>
          <a:p>
            <a:fld id="{DE82AEC0-AB16-41FA-81A9-1E46C86A9B4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Muestras</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a:buNone/>
            </a:pPr>
            <a:endParaRPr lang="es-ES" dirty="0" smtClean="0">
              <a:latin typeface="Bodoni MT" pitchFamily="18" charset="0"/>
            </a:endParaRPr>
          </a:p>
          <a:p>
            <a:pPr>
              <a:buNone/>
            </a:pPr>
            <a:endParaRPr lang="es-ES" dirty="0">
              <a:latin typeface="Bodoni MT" pitchFamily="18" charset="0"/>
            </a:endParaRP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22</a:t>
            </a:fld>
            <a:endParaRPr lang="en-US"/>
          </a:p>
        </p:txBody>
      </p:sp>
      <p:pic>
        <p:nvPicPr>
          <p:cNvPr id="5" name="Picture 4"/>
          <p:cNvPicPr>
            <a:picLocks noChangeAspect="1" noChangeArrowheads="1"/>
          </p:cNvPicPr>
          <p:nvPr/>
        </p:nvPicPr>
        <p:blipFill>
          <a:blip r:embed="rId3"/>
          <a:srcRect/>
          <a:stretch>
            <a:fillRect/>
          </a:stretch>
        </p:blipFill>
        <p:spPr bwMode="auto">
          <a:xfrm>
            <a:off x="1763713" y="1714488"/>
            <a:ext cx="5616575" cy="1822450"/>
          </a:xfrm>
          <a:prstGeom prst="rect">
            <a:avLst/>
          </a:prstGeom>
          <a:noFill/>
          <a:ln w="9525">
            <a:solidFill>
              <a:schemeClr val="bg1"/>
            </a:solidFill>
            <a:miter lim="800000"/>
            <a:headEnd/>
            <a:tailEnd/>
          </a:ln>
        </p:spPr>
      </p:pic>
      <p:pic>
        <p:nvPicPr>
          <p:cNvPr id="6" name="Picture 5"/>
          <p:cNvPicPr>
            <a:picLocks noChangeAspect="1" noChangeArrowheads="1"/>
          </p:cNvPicPr>
          <p:nvPr/>
        </p:nvPicPr>
        <p:blipFill>
          <a:blip r:embed="rId4"/>
          <a:srcRect/>
          <a:stretch>
            <a:fillRect/>
          </a:stretch>
        </p:blipFill>
        <p:spPr bwMode="auto">
          <a:xfrm>
            <a:off x="1755438" y="3910028"/>
            <a:ext cx="5616575" cy="1733550"/>
          </a:xfrm>
          <a:prstGeom prst="rect">
            <a:avLst/>
          </a:prstGeom>
          <a:noFill/>
          <a:ln w="38100">
            <a:solidFill>
              <a:schemeClr val="hlink"/>
            </a:solidFill>
            <a:miter lim="800000"/>
            <a:headEnd/>
            <a:tailEnd/>
          </a:ln>
        </p:spPr>
      </p:pic>
      <p:sp>
        <p:nvSpPr>
          <p:cNvPr id="7" name="Text Box 6"/>
          <p:cNvSpPr txBox="1">
            <a:spLocks noChangeArrowheads="1"/>
          </p:cNvSpPr>
          <p:nvPr/>
        </p:nvSpPr>
        <p:spPr bwMode="auto">
          <a:xfrm>
            <a:off x="1957406" y="5845750"/>
            <a:ext cx="5257800" cy="369332"/>
          </a:xfrm>
          <a:prstGeom prst="rect">
            <a:avLst/>
          </a:prstGeom>
          <a:noFill/>
          <a:ln w="9525">
            <a:noFill/>
            <a:miter lim="800000"/>
            <a:headEnd/>
            <a:tailEnd/>
          </a:ln>
        </p:spPr>
        <p:txBody>
          <a:bodyPr>
            <a:spAutoFit/>
          </a:bodyPr>
          <a:lstStyle/>
          <a:p>
            <a:pPr algn="ctr">
              <a:spcBef>
                <a:spcPct val="50000"/>
              </a:spcBef>
              <a:buNone/>
            </a:pPr>
            <a:r>
              <a:rPr lang="es-ES_tradnl" sz="1800" b="1" dirty="0">
                <a:solidFill>
                  <a:srgbClr val="FFFF00"/>
                </a:solidFill>
                <a:latin typeface="Bodoni MT" pitchFamily="18" charset="0"/>
              </a:rPr>
              <a:t>MATERIALES OPTICOS:   </a:t>
            </a:r>
            <a:r>
              <a:rPr lang="es-ES_tradnl" sz="1800" b="1" dirty="0" err="1" smtClean="0">
                <a:solidFill>
                  <a:srgbClr val="FFFF00"/>
                </a:solidFill>
                <a:latin typeface="Bodoni MT" pitchFamily="18" charset="0"/>
              </a:rPr>
              <a:t>KBr</a:t>
            </a:r>
            <a:r>
              <a:rPr lang="es-ES_tradnl" sz="1800" b="1" dirty="0" smtClean="0">
                <a:solidFill>
                  <a:srgbClr val="FFFF00"/>
                </a:solidFill>
                <a:latin typeface="Bodoni MT" pitchFamily="18" charset="0"/>
              </a:rPr>
              <a:t>, </a:t>
            </a:r>
            <a:r>
              <a:rPr lang="es-ES_tradnl" sz="1800" b="1" dirty="0" err="1">
                <a:solidFill>
                  <a:srgbClr val="FFFF00"/>
                </a:solidFill>
                <a:latin typeface="Bodoni MT" pitchFamily="18" charset="0"/>
              </a:rPr>
              <a:t>NaCl</a:t>
            </a:r>
            <a:r>
              <a:rPr lang="es-ES_tradnl" sz="1800" b="1" dirty="0">
                <a:solidFill>
                  <a:srgbClr val="FFFF00"/>
                </a:solidFill>
                <a:latin typeface="Bodoni MT" pitchFamily="18" charset="0"/>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Muestras</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a:buNone/>
            </a:pPr>
            <a:r>
              <a:rPr lang="es-ES" dirty="0" smtClean="0">
                <a:solidFill>
                  <a:srgbClr val="FFC000"/>
                </a:solidFill>
                <a:latin typeface="Bodoni MT" pitchFamily="18" charset="0"/>
              </a:rPr>
              <a:t>Sólidas</a:t>
            </a:r>
          </a:p>
          <a:p>
            <a:r>
              <a:rPr lang="es-ES" dirty="0" smtClean="0">
                <a:latin typeface="Bodoni MT" pitchFamily="18" charset="0"/>
              </a:rPr>
              <a:t>Se analizan en forma de pastillas de </a:t>
            </a:r>
            <a:r>
              <a:rPr lang="es-ES" dirty="0" err="1" smtClean="0">
                <a:latin typeface="Bodoni MT" pitchFamily="18" charset="0"/>
              </a:rPr>
              <a:t>KBr</a:t>
            </a:r>
            <a:endParaRPr lang="es-ES" dirty="0" smtClean="0">
              <a:latin typeface="Bodoni MT" pitchFamily="18" charset="0"/>
            </a:endParaRPr>
          </a:p>
          <a:p>
            <a:r>
              <a:rPr lang="es-ES" dirty="0" smtClean="0">
                <a:latin typeface="Bodoni MT" pitchFamily="18" charset="0"/>
              </a:rPr>
              <a:t>Se preparan en solución, mediante el empleo de un solvente orgánico </a:t>
            </a:r>
            <a:r>
              <a:rPr lang="es-ES" dirty="0" err="1" smtClean="0">
                <a:latin typeface="Bodoni MT" pitchFamily="18" charset="0"/>
              </a:rPr>
              <a:t>apolar</a:t>
            </a:r>
            <a:r>
              <a:rPr lang="es-ES" dirty="0" smtClean="0">
                <a:latin typeface="Bodoni MT" pitchFamily="18" charset="0"/>
              </a:rPr>
              <a:t>. </a:t>
            </a:r>
          </a:p>
          <a:p>
            <a:pPr>
              <a:buNone/>
            </a:pPr>
            <a:endParaRPr lang="es-ES" dirty="0">
              <a:latin typeface="Bodoni MT" pitchFamily="18" charset="0"/>
            </a:endParaRP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Instrumentación</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lgn="just">
              <a:buNone/>
            </a:pPr>
            <a:r>
              <a:rPr lang="es-ES" dirty="0" smtClean="0">
                <a:latin typeface="Bodoni MT" pitchFamily="18" charset="0"/>
              </a:rPr>
              <a:t>Se emplean instrumentos dispersivos de doble haz o no dispersivos por transformada de Fourier. </a:t>
            </a: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24</a:t>
            </a:fld>
            <a:endParaRPr lang="en-US"/>
          </a:p>
        </p:txBody>
      </p:sp>
      <p:grpSp>
        <p:nvGrpSpPr>
          <p:cNvPr id="24" name="23 Grupo"/>
          <p:cNvGrpSpPr/>
          <p:nvPr/>
        </p:nvGrpSpPr>
        <p:grpSpPr>
          <a:xfrm>
            <a:off x="575200" y="3157762"/>
            <a:ext cx="7797528" cy="2183286"/>
            <a:chOff x="307318" y="3000372"/>
            <a:chExt cx="7797528" cy="2183286"/>
          </a:xfrm>
        </p:grpSpPr>
        <p:sp>
          <p:nvSpPr>
            <p:cNvPr id="6" name="Text Box 40"/>
            <p:cNvSpPr txBox="1">
              <a:spLocks noChangeArrowheads="1"/>
            </p:cNvSpPr>
            <p:nvPr/>
          </p:nvSpPr>
          <p:spPr bwMode="auto">
            <a:xfrm>
              <a:off x="561956" y="3000372"/>
              <a:ext cx="1223962" cy="369332"/>
            </a:xfrm>
            <a:prstGeom prst="rect">
              <a:avLst/>
            </a:prstGeom>
            <a:noFill/>
            <a:ln w="9525">
              <a:solidFill>
                <a:srgbClr val="C00000"/>
              </a:solidFill>
              <a:miter lim="800000"/>
              <a:headEnd/>
              <a:tailEnd/>
            </a:ln>
          </p:spPr>
          <p:txBody>
            <a:bodyPr>
              <a:spAutoFit/>
            </a:bodyPr>
            <a:lstStyle/>
            <a:p>
              <a:pPr algn="ctr">
                <a:spcBef>
                  <a:spcPct val="50000"/>
                </a:spcBef>
                <a:buNone/>
              </a:pPr>
              <a:r>
                <a:rPr lang="es-ES_tradnl" sz="1800" b="1" dirty="0">
                  <a:solidFill>
                    <a:srgbClr val="FFC000"/>
                  </a:solidFill>
                  <a:latin typeface="Bodoni MT" pitchFamily="18" charset="0"/>
                </a:rPr>
                <a:t>FUENTE</a:t>
              </a:r>
            </a:p>
          </p:txBody>
        </p:sp>
        <p:sp>
          <p:nvSpPr>
            <p:cNvPr id="7" name="Text Box 41"/>
            <p:cNvSpPr txBox="1">
              <a:spLocks noChangeArrowheads="1"/>
            </p:cNvSpPr>
            <p:nvPr/>
          </p:nvSpPr>
          <p:spPr bwMode="auto">
            <a:xfrm>
              <a:off x="2123398" y="3000372"/>
              <a:ext cx="1439862" cy="369332"/>
            </a:xfrm>
            <a:prstGeom prst="rect">
              <a:avLst/>
            </a:prstGeom>
            <a:noFill/>
            <a:ln w="9525">
              <a:solidFill>
                <a:srgbClr val="C00000"/>
              </a:solidFill>
              <a:miter lim="800000"/>
              <a:headEnd/>
              <a:tailEnd/>
            </a:ln>
          </p:spPr>
          <p:txBody>
            <a:bodyPr>
              <a:spAutoFit/>
            </a:bodyPr>
            <a:lstStyle/>
            <a:p>
              <a:pPr algn="ctr">
                <a:spcBef>
                  <a:spcPct val="50000"/>
                </a:spcBef>
                <a:buNone/>
              </a:pPr>
              <a:r>
                <a:rPr lang="es-ES_tradnl" sz="1800" b="1" dirty="0">
                  <a:solidFill>
                    <a:srgbClr val="FFC000"/>
                  </a:solidFill>
                  <a:latin typeface="Bodoni MT" pitchFamily="18" charset="0"/>
                </a:rPr>
                <a:t>MUESTRA</a:t>
              </a:r>
            </a:p>
          </p:txBody>
        </p:sp>
        <p:sp>
          <p:nvSpPr>
            <p:cNvPr id="8" name="Text Box 42"/>
            <p:cNvSpPr txBox="1">
              <a:spLocks noChangeArrowheads="1"/>
            </p:cNvSpPr>
            <p:nvPr/>
          </p:nvSpPr>
          <p:spPr bwMode="auto">
            <a:xfrm>
              <a:off x="3935656" y="3000372"/>
              <a:ext cx="2305050" cy="369332"/>
            </a:xfrm>
            <a:prstGeom prst="rect">
              <a:avLst/>
            </a:prstGeom>
            <a:noFill/>
            <a:ln w="9525">
              <a:solidFill>
                <a:srgbClr val="C00000"/>
              </a:solidFill>
              <a:miter lim="800000"/>
              <a:headEnd/>
              <a:tailEnd/>
            </a:ln>
          </p:spPr>
          <p:txBody>
            <a:bodyPr>
              <a:spAutoFit/>
            </a:bodyPr>
            <a:lstStyle/>
            <a:p>
              <a:pPr algn="ctr">
                <a:spcBef>
                  <a:spcPct val="50000"/>
                </a:spcBef>
                <a:buNone/>
              </a:pPr>
              <a:r>
                <a:rPr lang="es-ES_tradnl" sz="1800" b="1" dirty="0">
                  <a:solidFill>
                    <a:srgbClr val="FFC000"/>
                  </a:solidFill>
                  <a:latin typeface="Bodoni MT" pitchFamily="18" charset="0"/>
                </a:rPr>
                <a:t>MONOCROMADOR</a:t>
              </a:r>
            </a:p>
          </p:txBody>
        </p:sp>
        <p:sp>
          <p:nvSpPr>
            <p:cNvPr id="9" name="Text Box 43"/>
            <p:cNvSpPr txBox="1">
              <a:spLocks noChangeArrowheads="1"/>
            </p:cNvSpPr>
            <p:nvPr/>
          </p:nvSpPr>
          <p:spPr bwMode="auto">
            <a:xfrm>
              <a:off x="6589735" y="3000372"/>
              <a:ext cx="1512887" cy="369332"/>
            </a:xfrm>
            <a:prstGeom prst="rect">
              <a:avLst/>
            </a:prstGeom>
            <a:noFill/>
            <a:ln w="9525">
              <a:solidFill>
                <a:srgbClr val="C00000"/>
              </a:solidFill>
              <a:miter lim="800000"/>
              <a:headEnd/>
              <a:tailEnd/>
            </a:ln>
          </p:spPr>
          <p:txBody>
            <a:bodyPr>
              <a:spAutoFit/>
            </a:bodyPr>
            <a:lstStyle/>
            <a:p>
              <a:pPr algn="ctr">
                <a:spcBef>
                  <a:spcPct val="50000"/>
                </a:spcBef>
                <a:buNone/>
              </a:pPr>
              <a:r>
                <a:rPr lang="es-ES_tradnl" sz="1800" b="1" dirty="0">
                  <a:solidFill>
                    <a:srgbClr val="FFC000"/>
                  </a:solidFill>
                  <a:latin typeface="Bodoni MT" pitchFamily="18" charset="0"/>
                </a:rPr>
                <a:t>DETECTOR</a:t>
              </a:r>
            </a:p>
          </p:txBody>
        </p:sp>
        <p:cxnSp>
          <p:nvCxnSpPr>
            <p:cNvPr id="14" name="13 Conector recto de flecha"/>
            <p:cNvCxnSpPr>
              <a:stCxn id="6" idx="3"/>
              <a:endCxn id="7" idx="1"/>
            </p:cNvCxnSpPr>
            <p:nvPr/>
          </p:nvCxnSpPr>
          <p:spPr bwMode="auto">
            <a:xfrm>
              <a:off x="1785918" y="3185038"/>
              <a:ext cx="337480" cy="1588"/>
            </a:xfrm>
            <a:prstGeom prst="straightConnector1">
              <a:avLst/>
            </a:prstGeom>
            <a:noFill/>
            <a:ln w="9525" cap="flat" cmpd="sng" algn="ctr">
              <a:solidFill>
                <a:schemeClr val="accent2">
                  <a:lumMod val="25000"/>
                  <a:lumOff val="75000"/>
                </a:schemeClr>
              </a:solidFill>
              <a:prstDash val="solid"/>
              <a:round/>
              <a:headEnd type="none" w="med" len="med"/>
              <a:tailEnd type="arrow"/>
            </a:ln>
            <a:effectLst/>
          </p:spPr>
        </p:cxnSp>
        <p:cxnSp>
          <p:nvCxnSpPr>
            <p:cNvPr id="16" name="15 Conector recto de flecha"/>
            <p:cNvCxnSpPr/>
            <p:nvPr/>
          </p:nvCxnSpPr>
          <p:spPr bwMode="auto">
            <a:xfrm>
              <a:off x="3591578" y="3172276"/>
              <a:ext cx="337480" cy="1588"/>
            </a:xfrm>
            <a:prstGeom prst="straightConnector1">
              <a:avLst/>
            </a:prstGeom>
            <a:noFill/>
            <a:ln w="9525" cap="flat" cmpd="sng" algn="ctr">
              <a:solidFill>
                <a:schemeClr val="accent2">
                  <a:lumMod val="25000"/>
                  <a:lumOff val="75000"/>
                </a:schemeClr>
              </a:solidFill>
              <a:prstDash val="solid"/>
              <a:round/>
              <a:headEnd type="none" w="med" len="med"/>
              <a:tailEnd type="arrow"/>
            </a:ln>
            <a:effectLst/>
          </p:spPr>
        </p:cxnSp>
        <p:cxnSp>
          <p:nvCxnSpPr>
            <p:cNvPr id="17" name="16 Conector recto de flecha"/>
            <p:cNvCxnSpPr/>
            <p:nvPr/>
          </p:nvCxnSpPr>
          <p:spPr bwMode="auto">
            <a:xfrm>
              <a:off x="6234784" y="3192298"/>
              <a:ext cx="337480" cy="1588"/>
            </a:xfrm>
            <a:prstGeom prst="straightConnector1">
              <a:avLst/>
            </a:prstGeom>
            <a:noFill/>
            <a:ln w="9525" cap="flat" cmpd="sng" algn="ctr">
              <a:solidFill>
                <a:schemeClr val="accent2">
                  <a:lumMod val="25000"/>
                  <a:lumOff val="75000"/>
                </a:schemeClr>
              </a:solidFill>
              <a:prstDash val="solid"/>
              <a:round/>
              <a:headEnd type="none" w="med" len="med"/>
              <a:tailEnd type="arrow"/>
            </a:ln>
            <a:effectLst/>
          </p:spPr>
        </p:cxnSp>
        <p:sp>
          <p:nvSpPr>
            <p:cNvPr id="18" name="17 CuadroTexto"/>
            <p:cNvSpPr txBox="1"/>
            <p:nvPr/>
          </p:nvSpPr>
          <p:spPr>
            <a:xfrm>
              <a:off x="307318" y="4145644"/>
              <a:ext cx="1749838" cy="701731"/>
            </a:xfrm>
            <a:prstGeom prst="rect">
              <a:avLst/>
            </a:prstGeom>
            <a:noFill/>
          </p:spPr>
          <p:txBody>
            <a:bodyPr wrap="none" rtlCol="0">
              <a:spAutoFit/>
            </a:bodyPr>
            <a:lstStyle/>
            <a:p>
              <a:pPr>
                <a:buNone/>
              </a:pPr>
              <a:r>
                <a:rPr lang="es-ES" sz="1800" dirty="0" smtClean="0">
                  <a:latin typeface="Bodoni MT" pitchFamily="18" charset="0"/>
                </a:rPr>
                <a:t>Emisor de </a:t>
              </a:r>
              <a:r>
                <a:rPr lang="es-ES" sz="1800" dirty="0" err="1" smtClean="0">
                  <a:latin typeface="Bodoni MT" pitchFamily="18" charset="0"/>
                </a:rPr>
                <a:t>Nerst</a:t>
              </a:r>
              <a:endParaRPr lang="es-ES" sz="1800" dirty="0" smtClean="0">
                <a:latin typeface="Bodoni MT" pitchFamily="18" charset="0"/>
              </a:endParaRPr>
            </a:p>
            <a:p>
              <a:pPr>
                <a:buNone/>
              </a:pPr>
              <a:r>
                <a:rPr lang="es-ES" sz="1800" dirty="0" smtClean="0">
                  <a:latin typeface="Bodoni MT" pitchFamily="18" charset="0"/>
                </a:rPr>
                <a:t>Fuente </a:t>
              </a:r>
              <a:r>
                <a:rPr lang="es-ES" sz="1800" dirty="0" err="1" smtClean="0">
                  <a:latin typeface="Bodoni MT" pitchFamily="18" charset="0"/>
                </a:rPr>
                <a:t>Globar</a:t>
              </a:r>
              <a:endParaRPr lang="es-ES" sz="1800" dirty="0">
                <a:latin typeface="Bodoni MT" pitchFamily="18" charset="0"/>
              </a:endParaRPr>
            </a:p>
          </p:txBody>
        </p:sp>
        <p:cxnSp>
          <p:nvCxnSpPr>
            <p:cNvPr id="20" name="19 Conector recto de flecha"/>
            <p:cNvCxnSpPr>
              <a:stCxn id="6" idx="2"/>
              <a:endCxn id="18" idx="0"/>
            </p:cNvCxnSpPr>
            <p:nvPr/>
          </p:nvCxnSpPr>
          <p:spPr bwMode="auto">
            <a:xfrm rot="16200000" flipH="1">
              <a:off x="790117" y="3753524"/>
              <a:ext cx="775940" cy="8300"/>
            </a:xfrm>
            <a:prstGeom prst="straightConnector1">
              <a:avLst/>
            </a:prstGeom>
            <a:noFill/>
            <a:ln w="9525" cap="flat" cmpd="sng" algn="ctr">
              <a:solidFill>
                <a:schemeClr val="accent2">
                  <a:lumMod val="25000"/>
                  <a:lumOff val="75000"/>
                </a:schemeClr>
              </a:solidFill>
              <a:prstDash val="solid"/>
              <a:round/>
              <a:headEnd type="none" w="med" len="med"/>
              <a:tailEnd type="arrow"/>
            </a:ln>
            <a:effectLst/>
          </p:spPr>
        </p:cxnSp>
        <p:sp>
          <p:nvSpPr>
            <p:cNvPr id="22" name="21 CuadroTexto"/>
            <p:cNvSpPr txBox="1"/>
            <p:nvPr/>
          </p:nvSpPr>
          <p:spPr>
            <a:xfrm>
              <a:off x="6616938" y="4149529"/>
              <a:ext cx="1487908" cy="1034129"/>
            </a:xfrm>
            <a:prstGeom prst="rect">
              <a:avLst/>
            </a:prstGeom>
            <a:noFill/>
          </p:spPr>
          <p:txBody>
            <a:bodyPr wrap="none" rtlCol="0">
              <a:spAutoFit/>
            </a:bodyPr>
            <a:lstStyle/>
            <a:p>
              <a:pPr algn="ctr">
                <a:buNone/>
              </a:pPr>
              <a:r>
                <a:rPr lang="es-ES" sz="1800" dirty="0" smtClean="0">
                  <a:latin typeface="Bodoni MT" pitchFamily="18" charset="0"/>
                </a:rPr>
                <a:t>Bolómetros</a:t>
              </a:r>
            </a:p>
            <a:p>
              <a:pPr algn="ctr">
                <a:buNone/>
              </a:pPr>
              <a:r>
                <a:rPr lang="es-ES" sz="1800" dirty="0" smtClean="0">
                  <a:latin typeface="Bodoni MT" pitchFamily="18" charset="0"/>
                </a:rPr>
                <a:t>Termistores</a:t>
              </a:r>
            </a:p>
            <a:p>
              <a:pPr algn="ctr">
                <a:buNone/>
              </a:pPr>
              <a:r>
                <a:rPr lang="es-ES" sz="1800" dirty="0" err="1" smtClean="0">
                  <a:latin typeface="Bodoni MT" pitchFamily="18" charset="0"/>
                </a:rPr>
                <a:t>Piroeléctricos</a:t>
              </a:r>
              <a:endParaRPr lang="es-ES" sz="1800" dirty="0" smtClean="0">
                <a:latin typeface="Bodoni MT" pitchFamily="18" charset="0"/>
              </a:endParaRPr>
            </a:p>
          </p:txBody>
        </p:sp>
        <p:cxnSp>
          <p:nvCxnSpPr>
            <p:cNvPr id="23" name="22 Conector recto de flecha"/>
            <p:cNvCxnSpPr/>
            <p:nvPr/>
          </p:nvCxnSpPr>
          <p:spPr bwMode="auto">
            <a:xfrm rot="16200000" flipH="1">
              <a:off x="6952580" y="3741382"/>
              <a:ext cx="775940" cy="8300"/>
            </a:xfrm>
            <a:prstGeom prst="straightConnector1">
              <a:avLst/>
            </a:prstGeom>
            <a:noFill/>
            <a:ln w="9525" cap="flat" cmpd="sng" algn="ctr">
              <a:solidFill>
                <a:schemeClr val="accent2">
                  <a:lumMod val="25000"/>
                  <a:lumOff val="75000"/>
                </a:schemeClr>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Instrumentación</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lgn="just">
              <a:buNone/>
            </a:pPr>
            <a:r>
              <a:rPr lang="es-ES" dirty="0" smtClean="0">
                <a:latin typeface="Bodoni MT" pitchFamily="18" charset="0"/>
              </a:rPr>
              <a:t>Doble haz</a:t>
            </a: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25</a:t>
            </a:fld>
            <a:endParaRPr lang="en-US"/>
          </a:p>
        </p:txBody>
      </p:sp>
      <p:grpSp>
        <p:nvGrpSpPr>
          <p:cNvPr id="19" name="Group 17"/>
          <p:cNvGrpSpPr>
            <a:grpSpLocks/>
          </p:cNvGrpSpPr>
          <p:nvPr/>
        </p:nvGrpSpPr>
        <p:grpSpPr bwMode="auto">
          <a:xfrm>
            <a:off x="898525" y="2500306"/>
            <a:ext cx="7777163" cy="3770312"/>
            <a:chOff x="431" y="1616"/>
            <a:chExt cx="4899" cy="2375"/>
          </a:xfrm>
        </p:grpSpPr>
        <p:pic>
          <p:nvPicPr>
            <p:cNvPr id="21" name="Picture 6"/>
            <p:cNvPicPr>
              <a:picLocks noChangeAspect="1" noChangeArrowheads="1"/>
            </p:cNvPicPr>
            <p:nvPr/>
          </p:nvPicPr>
          <p:blipFill>
            <a:blip r:embed="rId3"/>
            <a:srcRect/>
            <a:stretch>
              <a:fillRect/>
            </a:stretch>
          </p:blipFill>
          <p:spPr bwMode="auto">
            <a:xfrm>
              <a:off x="431" y="1616"/>
              <a:ext cx="4899" cy="2375"/>
            </a:xfrm>
            <a:prstGeom prst="rect">
              <a:avLst/>
            </a:prstGeom>
            <a:noFill/>
            <a:ln w="9525">
              <a:noFill/>
              <a:miter lim="800000"/>
              <a:headEnd/>
              <a:tailEnd/>
            </a:ln>
          </p:spPr>
        </p:pic>
        <p:sp>
          <p:nvSpPr>
            <p:cNvPr id="24" name="Rectangle 9"/>
            <p:cNvSpPr>
              <a:spLocks noChangeArrowheads="1"/>
            </p:cNvSpPr>
            <p:nvPr/>
          </p:nvSpPr>
          <p:spPr bwMode="auto">
            <a:xfrm>
              <a:off x="3379" y="3821"/>
              <a:ext cx="998" cy="153"/>
            </a:xfrm>
            <a:prstGeom prst="rect">
              <a:avLst/>
            </a:prstGeom>
            <a:solidFill>
              <a:schemeClr val="tx1"/>
            </a:solidFill>
            <a:ln w="9525">
              <a:solidFill>
                <a:schemeClr val="tx1"/>
              </a:solidFill>
              <a:miter lim="800000"/>
              <a:headEnd/>
              <a:tailEnd/>
            </a:ln>
          </p:spPr>
          <p:txBody>
            <a:bodyPr wrap="none" anchor="ctr"/>
            <a:lstStyle/>
            <a:p>
              <a:endParaRPr lang="es-ES"/>
            </a:p>
          </p:txBody>
        </p:sp>
        <p:grpSp>
          <p:nvGrpSpPr>
            <p:cNvPr id="25" name="Group 16"/>
            <p:cNvGrpSpPr>
              <a:grpSpLocks/>
            </p:cNvGrpSpPr>
            <p:nvPr/>
          </p:nvGrpSpPr>
          <p:grpSpPr bwMode="auto">
            <a:xfrm>
              <a:off x="476" y="1851"/>
              <a:ext cx="4808" cy="1880"/>
              <a:chOff x="476" y="1851"/>
              <a:chExt cx="4808" cy="1880"/>
            </a:xfrm>
          </p:grpSpPr>
          <p:sp>
            <p:nvSpPr>
              <p:cNvPr id="26" name="Text Box 7"/>
              <p:cNvSpPr txBox="1">
                <a:spLocks noChangeArrowheads="1"/>
              </p:cNvSpPr>
              <p:nvPr/>
            </p:nvSpPr>
            <p:spPr bwMode="auto">
              <a:xfrm>
                <a:off x="2971" y="1851"/>
                <a:ext cx="1859" cy="173"/>
              </a:xfrm>
              <a:prstGeom prst="rect">
                <a:avLst/>
              </a:prstGeom>
              <a:solidFill>
                <a:schemeClr val="tx1"/>
              </a:solidFill>
              <a:ln w="9525">
                <a:noFill/>
                <a:miter lim="800000"/>
                <a:headEnd/>
                <a:tailEnd/>
              </a:ln>
            </p:spPr>
            <p:txBody>
              <a:bodyPr>
                <a:spAutoFit/>
              </a:bodyPr>
              <a:lstStyle/>
              <a:p>
                <a:pPr algn="l">
                  <a:spcBef>
                    <a:spcPct val="50000"/>
                  </a:spcBef>
                </a:pPr>
                <a:r>
                  <a:rPr lang="es-ES_tradnl" sz="1200">
                    <a:solidFill>
                      <a:srgbClr val="000000"/>
                    </a:solidFill>
                  </a:rPr>
                  <a:t>Espejo giratorio</a:t>
                </a:r>
              </a:p>
            </p:txBody>
          </p:sp>
          <p:sp>
            <p:nvSpPr>
              <p:cNvPr id="27" name="Rectangle 8"/>
              <p:cNvSpPr>
                <a:spLocks noChangeArrowheads="1"/>
              </p:cNvSpPr>
              <p:nvPr/>
            </p:nvSpPr>
            <p:spPr bwMode="auto">
              <a:xfrm>
                <a:off x="4649" y="3067"/>
                <a:ext cx="635" cy="499"/>
              </a:xfrm>
              <a:prstGeom prst="rect">
                <a:avLst/>
              </a:prstGeom>
              <a:solidFill>
                <a:schemeClr val="tx1"/>
              </a:solidFill>
              <a:ln w="9525">
                <a:solidFill>
                  <a:schemeClr val="tx1"/>
                </a:solidFill>
                <a:miter lim="800000"/>
                <a:headEnd/>
                <a:tailEnd/>
              </a:ln>
            </p:spPr>
            <p:txBody>
              <a:bodyPr wrap="none" anchor="ctr"/>
              <a:lstStyle/>
              <a:p>
                <a:endParaRPr lang="es-ES"/>
              </a:p>
            </p:txBody>
          </p:sp>
          <p:sp>
            <p:nvSpPr>
              <p:cNvPr id="28" name="Rectangle 10"/>
              <p:cNvSpPr>
                <a:spLocks noChangeArrowheads="1"/>
              </p:cNvSpPr>
              <p:nvPr/>
            </p:nvSpPr>
            <p:spPr bwMode="auto">
              <a:xfrm>
                <a:off x="476" y="2976"/>
                <a:ext cx="499" cy="499"/>
              </a:xfrm>
              <a:prstGeom prst="rect">
                <a:avLst/>
              </a:prstGeom>
              <a:solidFill>
                <a:schemeClr val="tx1"/>
              </a:solidFill>
              <a:ln w="9525">
                <a:solidFill>
                  <a:schemeClr val="tx1"/>
                </a:solidFill>
                <a:miter lim="800000"/>
                <a:headEnd/>
                <a:tailEnd/>
              </a:ln>
            </p:spPr>
            <p:txBody>
              <a:bodyPr wrap="none" anchor="ctr"/>
              <a:lstStyle/>
              <a:p>
                <a:endParaRPr lang="es-ES"/>
              </a:p>
            </p:txBody>
          </p:sp>
          <p:sp>
            <p:nvSpPr>
              <p:cNvPr id="29" name="Text Box 11"/>
              <p:cNvSpPr txBox="1">
                <a:spLocks noChangeArrowheads="1"/>
              </p:cNvSpPr>
              <p:nvPr/>
            </p:nvSpPr>
            <p:spPr bwMode="auto">
              <a:xfrm>
                <a:off x="521" y="3203"/>
                <a:ext cx="454" cy="173"/>
              </a:xfrm>
              <a:prstGeom prst="rect">
                <a:avLst/>
              </a:prstGeom>
              <a:noFill/>
              <a:ln w="9525">
                <a:noFill/>
                <a:miter lim="800000"/>
                <a:headEnd/>
                <a:tailEnd/>
              </a:ln>
            </p:spPr>
            <p:txBody>
              <a:bodyPr>
                <a:spAutoFit/>
              </a:bodyPr>
              <a:lstStyle/>
              <a:p>
                <a:pPr>
                  <a:spcBef>
                    <a:spcPct val="50000"/>
                  </a:spcBef>
                </a:pPr>
                <a:r>
                  <a:rPr lang="es-ES_tradnl" sz="1200">
                    <a:solidFill>
                      <a:srgbClr val="000000"/>
                    </a:solidFill>
                  </a:rPr>
                  <a:t>fuente</a:t>
                </a:r>
              </a:p>
            </p:txBody>
          </p:sp>
          <p:sp>
            <p:nvSpPr>
              <p:cNvPr id="30" name="Text Box 13"/>
              <p:cNvSpPr txBox="1">
                <a:spLocks noChangeArrowheads="1"/>
              </p:cNvSpPr>
              <p:nvPr/>
            </p:nvSpPr>
            <p:spPr bwMode="auto">
              <a:xfrm>
                <a:off x="1383" y="3385"/>
                <a:ext cx="635" cy="346"/>
              </a:xfrm>
              <a:prstGeom prst="rect">
                <a:avLst/>
              </a:prstGeom>
              <a:solidFill>
                <a:schemeClr val="tx1"/>
              </a:solidFill>
              <a:ln w="9525">
                <a:noFill/>
                <a:miter lim="800000"/>
                <a:headEnd/>
                <a:tailEnd/>
              </a:ln>
            </p:spPr>
            <p:txBody>
              <a:bodyPr>
                <a:spAutoFit/>
              </a:bodyPr>
              <a:lstStyle/>
              <a:p>
                <a:pPr algn="l">
                  <a:spcBef>
                    <a:spcPct val="50000"/>
                  </a:spcBef>
                </a:pPr>
                <a:r>
                  <a:rPr lang="es-ES_tradnl" sz="1200">
                    <a:solidFill>
                      <a:srgbClr val="000000"/>
                    </a:solidFill>
                  </a:rPr>
                  <a:t>Celda </a:t>
                </a:r>
              </a:p>
              <a:p>
                <a:pPr algn="l">
                  <a:spcBef>
                    <a:spcPct val="50000"/>
                  </a:spcBef>
                </a:pPr>
                <a:r>
                  <a:rPr lang="es-ES_tradnl" sz="1200">
                    <a:solidFill>
                      <a:srgbClr val="000000"/>
                    </a:solidFill>
                  </a:rPr>
                  <a:t>muestra</a:t>
                </a:r>
              </a:p>
            </p:txBody>
          </p:sp>
          <p:sp>
            <p:nvSpPr>
              <p:cNvPr id="31" name="Text Box 14"/>
              <p:cNvSpPr txBox="1">
                <a:spLocks noChangeArrowheads="1"/>
              </p:cNvSpPr>
              <p:nvPr/>
            </p:nvSpPr>
            <p:spPr bwMode="auto">
              <a:xfrm>
                <a:off x="1429" y="2478"/>
                <a:ext cx="635" cy="346"/>
              </a:xfrm>
              <a:prstGeom prst="rect">
                <a:avLst/>
              </a:prstGeom>
              <a:solidFill>
                <a:schemeClr val="tx1"/>
              </a:solidFill>
              <a:ln w="9525">
                <a:noFill/>
                <a:miter lim="800000"/>
                <a:headEnd/>
                <a:tailEnd/>
              </a:ln>
            </p:spPr>
            <p:txBody>
              <a:bodyPr>
                <a:spAutoFit/>
              </a:bodyPr>
              <a:lstStyle/>
              <a:p>
                <a:pPr algn="l">
                  <a:spcBef>
                    <a:spcPct val="50000"/>
                  </a:spcBef>
                </a:pPr>
                <a:r>
                  <a:rPr lang="es-ES_tradnl" sz="1200">
                    <a:solidFill>
                      <a:srgbClr val="000000"/>
                    </a:solidFill>
                  </a:rPr>
                  <a:t>Celda </a:t>
                </a:r>
              </a:p>
              <a:p>
                <a:pPr algn="l">
                  <a:spcBef>
                    <a:spcPct val="50000"/>
                  </a:spcBef>
                </a:pPr>
                <a:r>
                  <a:rPr lang="es-ES_tradnl" sz="1200">
                    <a:solidFill>
                      <a:srgbClr val="000000"/>
                    </a:solidFill>
                  </a:rPr>
                  <a:t>referencia</a:t>
                </a:r>
              </a:p>
            </p:txBody>
          </p:sp>
          <p:sp>
            <p:nvSpPr>
              <p:cNvPr id="32" name="Text Box 15"/>
              <p:cNvSpPr txBox="1">
                <a:spLocks noChangeArrowheads="1"/>
              </p:cNvSpPr>
              <p:nvPr/>
            </p:nvSpPr>
            <p:spPr bwMode="auto">
              <a:xfrm>
                <a:off x="2608" y="2568"/>
                <a:ext cx="1043" cy="173"/>
              </a:xfrm>
              <a:prstGeom prst="rect">
                <a:avLst/>
              </a:prstGeom>
              <a:solidFill>
                <a:schemeClr val="tx1"/>
              </a:solidFill>
              <a:ln w="9525">
                <a:noFill/>
                <a:miter lim="800000"/>
                <a:headEnd/>
                <a:tailEnd/>
              </a:ln>
            </p:spPr>
            <p:txBody>
              <a:bodyPr>
                <a:spAutoFit/>
              </a:bodyPr>
              <a:lstStyle/>
              <a:p>
                <a:pPr algn="l">
                  <a:spcBef>
                    <a:spcPct val="50000"/>
                  </a:spcBef>
                </a:pPr>
                <a:r>
                  <a:rPr lang="es-ES_tradnl" sz="1200">
                    <a:solidFill>
                      <a:srgbClr val="000000"/>
                    </a:solidFill>
                  </a:rPr>
                  <a:t>monocromador </a:t>
                </a:r>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Instrumentación</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lgn="just">
              <a:buNone/>
            </a:pPr>
            <a:r>
              <a:rPr lang="es-ES" dirty="0" smtClean="0">
                <a:latin typeface="Bodoni MT" pitchFamily="18" charset="0"/>
              </a:rPr>
              <a:t>Espectrómetro Infrarrojo por Transformada de Fourier (FTIR)</a:t>
            </a: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26</a:t>
            </a:fld>
            <a:endParaRPr lang="en-US"/>
          </a:p>
        </p:txBody>
      </p:sp>
      <p:pic>
        <p:nvPicPr>
          <p:cNvPr id="16" name="Picture 4"/>
          <p:cNvPicPr>
            <a:picLocks noChangeAspect="1" noChangeArrowheads="1"/>
          </p:cNvPicPr>
          <p:nvPr/>
        </p:nvPicPr>
        <p:blipFill>
          <a:blip r:embed="rId3"/>
          <a:srcRect/>
          <a:stretch>
            <a:fillRect/>
          </a:stretch>
        </p:blipFill>
        <p:spPr bwMode="auto">
          <a:xfrm>
            <a:off x="906489" y="2571744"/>
            <a:ext cx="7451725" cy="3556000"/>
          </a:xfrm>
          <a:prstGeom prst="rect">
            <a:avLst/>
          </a:prstGeom>
          <a:noFill/>
          <a:ln w="1587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Aplicaciones</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lgn="just">
              <a:buNone/>
            </a:pPr>
            <a:r>
              <a:rPr lang="es-ES" dirty="0" smtClean="0">
                <a:latin typeface="Bodoni MT" pitchFamily="18" charset="0"/>
              </a:rPr>
              <a:t>Análisis cuantitativo: la complejidad de los espectros y la posibilidad de solapamiento de bandas dificulta su aplicación. Frecuentemente no se cumple la Ley de </a:t>
            </a:r>
            <a:r>
              <a:rPr lang="es-ES" dirty="0" err="1" smtClean="0">
                <a:latin typeface="Bodoni MT" pitchFamily="18" charset="0"/>
              </a:rPr>
              <a:t>Beer</a:t>
            </a:r>
            <a:r>
              <a:rPr lang="es-ES" dirty="0" smtClean="0">
                <a:latin typeface="Bodoni MT" pitchFamily="18" charset="0"/>
              </a:rPr>
              <a:t>. </a:t>
            </a:r>
          </a:p>
          <a:p>
            <a:pPr marL="0" indent="0" algn="just">
              <a:buNone/>
            </a:pPr>
            <a:endParaRPr lang="es-ES" dirty="0" smtClean="0">
              <a:latin typeface="Bodoni MT" pitchFamily="18" charset="0"/>
            </a:endParaRPr>
          </a:p>
          <a:p>
            <a:pPr marL="0" indent="0" algn="just">
              <a:buNone/>
            </a:pPr>
            <a:r>
              <a:rPr lang="es-ES" dirty="0" smtClean="0">
                <a:latin typeface="Bodoni MT" pitchFamily="18" charset="0"/>
              </a:rPr>
              <a:t>Análisis cualitativo: permite la identificación de grupos funcionales en una molécula y su posible estructura. </a:t>
            </a:r>
          </a:p>
          <a:p>
            <a:pPr>
              <a:buNone/>
            </a:pPr>
            <a:endParaRPr lang="es-ES" dirty="0">
              <a:latin typeface="Bodoni MT" pitchFamily="18" charset="0"/>
            </a:endParaRP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Aplicaciones</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28</a:t>
            </a:fld>
            <a:endParaRPr lang="en-US"/>
          </a:p>
        </p:txBody>
      </p:sp>
      <p:grpSp>
        <p:nvGrpSpPr>
          <p:cNvPr id="5" name="11 Grupo"/>
          <p:cNvGrpSpPr>
            <a:grpSpLocks/>
          </p:cNvGrpSpPr>
          <p:nvPr/>
        </p:nvGrpSpPr>
        <p:grpSpPr bwMode="auto">
          <a:xfrm>
            <a:off x="200025" y="1857375"/>
            <a:ext cx="8729663" cy="4429125"/>
            <a:chOff x="200337" y="1857364"/>
            <a:chExt cx="8729381" cy="4429156"/>
          </a:xfrm>
        </p:grpSpPr>
        <p:pic>
          <p:nvPicPr>
            <p:cNvPr id="6" name="Picture 2"/>
            <p:cNvPicPr>
              <a:picLocks noChangeAspect="1" noChangeArrowheads="1"/>
            </p:cNvPicPr>
            <p:nvPr/>
          </p:nvPicPr>
          <p:blipFill>
            <a:blip r:embed="rId3"/>
            <a:srcRect/>
            <a:stretch>
              <a:fillRect/>
            </a:stretch>
          </p:blipFill>
          <p:spPr bwMode="auto">
            <a:xfrm>
              <a:off x="200337" y="1857364"/>
              <a:ext cx="8729381" cy="4429156"/>
            </a:xfrm>
            <a:prstGeom prst="rect">
              <a:avLst/>
            </a:prstGeom>
            <a:noFill/>
            <a:ln w="9525">
              <a:noFill/>
              <a:miter lim="800000"/>
              <a:headEnd/>
              <a:tailEnd/>
            </a:ln>
          </p:spPr>
        </p:pic>
        <p:sp>
          <p:nvSpPr>
            <p:cNvPr id="7" name="5 Rectángulo"/>
            <p:cNvSpPr>
              <a:spLocks noChangeArrowheads="1"/>
            </p:cNvSpPr>
            <p:nvPr/>
          </p:nvSpPr>
          <p:spPr bwMode="auto">
            <a:xfrm>
              <a:off x="3714744" y="2714620"/>
              <a:ext cx="857256" cy="500066"/>
            </a:xfrm>
            <a:prstGeom prst="rect">
              <a:avLst/>
            </a:prstGeom>
            <a:solidFill>
              <a:schemeClr val="tx1"/>
            </a:solidFill>
            <a:ln w="9525" algn="ctr">
              <a:solidFill>
                <a:schemeClr val="tx1"/>
              </a:solidFill>
              <a:round/>
              <a:headEnd/>
              <a:tailEnd/>
            </a:ln>
          </p:spPr>
          <p:txBody>
            <a:bodyPr/>
            <a:lstStyle/>
            <a:p>
              <a:endParaRPr lang="es-ES"/>
            </a:p>
          </p:txBody>
        </p:sp>
        <p:sp>
          <p:nvSpPr>
            <p:cNvPr id="8" name="6 Rectángulo"/>
            <p:cNvSpPr>
              <a:spLocks noChangeArrowheads="1"/>
            </p:cNvSpPr>
            <p:nvPr/>
          </p:nvSpPr>
          <p:spPr bwMode="auto">
            <a:xfrm>
              <a:off x="2428860" y="3143248"/>
              <a:ext cx="1428760" cy="357190"/>
            </a:xfrm>
            <a:prstGeom prst="rect">
              <a:avLst/>
            </a:prstGeom>
            <a:solidFill>
              <a:schemeClr val="tx1"/>
            </a:solidFill>
            <a:ln w="9525" algn="ctr">
              <a:solidFill>
                <a:schemeClr val="tx1"/>
              </a:solidFill>
              <a:round/>
              <a:headEnd/>
              <a:tailEnd/>
            </a:ln>
          </p:spPr>
          <p:txBody>
            <a:bodyPr/>
            <a:lstStyle/>
            <a:p>
              <a:endParaRPr lang="es-ES"/>
            </a:p>
          </p:txBody>
        </p:sp>
        <p:sp>
          <p:nvSpPr>
            <p:cNvPr id="9" name="7 Rectángulo"/>
            <p:cNvSpPr>
              <a:spLocks noChangeArrowheads="1"/>
            </p:cNvSpPr>
            <p:nvPr/>
          </p:nvSpPr>
          <p:spPr bwMode="auto">
            <a:xfrm>
              <a:off x="7715272" y="3500438"/>
              <a:ext cx="428628" cy="1000132"/>
            </a:xfrm>
            <a:prstGeom prst="rect">
              <a:avLst/>
            </a:prstGeom>
            <a:solidFill>
              <a:schemeClr val="tx1"/>
            </a:solidFill>
            <a:ln w="9525" algn="ctr">
              <a:solidFill>
                <a:schemeClr val="tx1"/>
              </a:solidFill>
              <a:round/>
              <a:headEnd/>
              <a:tailEnd/>
            </a:ln>
          </p:spPr>
          <p:txBody>
            <a:bodyPr/>
            <a:lstStyle/>
            <a:p>
              <a:endParaRPr lang="es-ES"/>
            </a:p>
          </p:txBody>
        </p:sp>
      </p:grpSp>
      <p:cxnSp>
        <p:nvCxnSpPr>
          <p:cNvPr id="12" name="11 Conector recto de flecha"/>
          <p:cNvCxnSpPr/>
          <p:nvPr/>
        </p:nvCxnSpPr>
        <p:spPr bwMode="auto">
          <a:xfrm flipV="1">
            <a:off x="1428728" y="5286388"/>
            <a:ext cx="4680000" cy="0"/>
          </a:xfrm>
          <a:prstGeom prst="straightConnector1">
            <a:avLst/>
          </a:prstGeom>
          <a:noFill/>
          <a:ln w="28575" cap="flat" cmpd="sng" algn="ctr">
            <a:solidFill>
              <a:srgbClr val="FF0000"/>
            </a:solidFill>
            <a:prstDash val="solid"/>
            <a:round/>
            <a:headEnd type="arrow"/>
            <a:tailEnd type="arrow"/>
          </a:ln>
          <a:effectLst/>
        </p:spPr>
      </p:cxnSp>
      <p:cxnSp>
        <p:nvCxnSpPr>
          <p:cNvPr id="14" name="13 Conector recto de flecha"/>
          <p:cNvCxnSpPr/>
          <p:nvPr/>
        </p:nvCxnSpPr>
        <p:spPr bwMode="auto">
          <a:xfrm>
            <a:off x="6072198" y="5286388"/>
            <a:ext cx="2196000" cy="1588"/>
          </a:xfrm>
          <a:prstGeom prst="straightConnector1">
            <a:avLst/>
          </a:prstGeom>
          <a:noFill/>
          <a:ln w="28575" cap="flat" cmpd="sng" algn="ctr">
            <a:solidFill>
              <a:srgbClr val="FF0000"/>
            </a:solidFill>
            <a:prstDash val="solid"/>
            <a:round/>
            <a:headEnd type="arrow"/>
            <a:tailEnd type="arrow"/>
          </a:ln>
          <a:effectLst/>
        </p:spPr>
      </p:cxnSp>
      <p:sp>
        <p:nvSpPr>
          <p:cNvPr id="16" name="15 CuadroTexto"/>
          <p:cNvSpPr txBox="1"/>
          <p:nvPr/>
        </p:nvSpPr>
        <p:spPr>
          <a:xfrm>
            <a:off x="1521987" y="4572008"/>
            <a:ext cx="1835567" cy="701731"/>
          </a:xfrm>
          <a:prstGeom prst="rect">
            <a:avLst/>
          </a:prstGeom>
          <a:noFill/>
        </p:spPr>
        <p:txBody>
          <a:bodyPr wrap="none" rtlCol="0">
            <a:spAutoFit/>
          </a:bodyPr>
          <a:lstStyle/>
          <a:p>
            <a:pPr>
              <a:buNone/>
            </a:pPr>
            <a:r>
              <a:rPr lang="es-ES" sz="1800" dirty="0" smtClean="0">
                <a:solidFill>
                  <a:schemeClr val="bg1"/>
                </a:solidFill>
                <a:latin typeface="Bodoni MT" pitchFamily="18" charset="0"/>
              </a:rPr>
              <a:t>Región del</a:t>
            </a:r>
          </a:p>
          <a:p>
            <a:pPr>
              <a:buNone/>
            </a:pPr>
            <a:r>
              <a:rPr lang="es-ES" sz="1800" dirty="0" smtClean="0">
                <a:solidFill>
                  <a:schemeClr val="bg1"/>
                </a:solidFill>
                <a:latin typeface="Bodoni MT" pitchFamily="18" charset="0"/>
              </a:rPr>
              <a:t>Grupo Funcional</a:t>
            </a:r>
          </a:p>
        </p:txBody>
      </p:sp>
      <p:sp>
        <p:nvSpPr>
          <p:cNvPr id="17" name="16 CuadroTexto"/>
          <p:cNvSpPr txBox="1"/>
          <p:nvPr/>
        </p:nvSpPr>
        <p:spPr>
          <a:xfrm>
            <a:off x="6286512" y="4584657"/>
            <a:ext cx="982961" cy="701731"/>
          </a:xfrm>
          <a:prstGeom prst="rect">
            <a:avLst/>
          </a:prstGeom>
          <a:noFill/>
        </p:spPr>
        <p:txBody>
          <a:bodyPr wrap="none" rtlCol="0">
            <a:spAutoFit/>
          </a:bodyPr>
          <a:lstStyle/>
          <a:p>
            <a:pPr>
              <a:buNone/>
            </a:pPr>
            <a:r>
              <a:rPr lang="es-ES" sz="1800" dirty="0" smtClean="0">
                <a:solidFill>
                  <a:schemeClr val="bg1"/>
                </a:solidFill>
                <a:latin typeface="Bodoni MT" pitchFamily="18" charset="0"/>
              </a:rPr>
              <a:t>Huella</a:t>
            </a:r>
          </a:p>
          <a:p>
            <a:pPr>
              <a:buNone/>
            </a:pPr>
            <a:r>
              <a:rPr lang="es-ES" sz="1800" dirty="0" smtClean="0">
                <a:solidFill>
                  <a:schemeClr val="bg1"/>
                </a:solidFill>
                <a:latin typeface="Bodoni MT" pitchFamily="18" charset="0"/>
              </a:rPr>
              <a:t>Dactilar</a:t>
            </a:r>
            <a:endParaRPr lang="es-ES" sz="1800" dirty="0">
              <a:solidFill>
                <a:schemeClr val="bg1"/>
              </a:solidFill>
              <a:latin typeface="Bodoni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fade">
                                      <p:cBhvr>
                                        <p:cTn id="15" dur="1000"/>
                                        <p:tgtEl>
                                          <p:spTgt spid="12"/>
                                        </p:tgtEl>
                                      </p:cBhvr>
                                    </p:animEffect>
                                  </p:childTnLst>
                                </p:cTn>
                              </p:par>
                            </p:childTnLst>
                          </p:cTn>
                        </p:par>
                        <p:par>
                          <p:cTn id="16" fill="hold">
                            <p:stCondLst>
                              <p:cond delay="1000"/>
                            </p:stCondLst>
                            <p:childTnLst>
                              <p:par>
                                <p:cTn id="17" presetID="48" presetClass="entr" presetSubtype="0" accel="5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16"/>
                                        </p:tgtEl>
                                        <p:attrNameLst>
                                          <p:attrName>ppt_y</p:attrName>
                                        </p:attrNameLst>
                                      </p:cBhvr>
                                      <p:tavLst>
                                        <p:tav tm="0">
                                          <p:val>
                                            <p:strVal val="#ppt_y"/>
                                          </p:val>
                                        </p:tav>
                                        <p:tav tm="100000">
                                          <p:val>
                                            <p:strVal val="#ppt_y"/>
                                          </p:val>
                                        </p:tav>
                                      </p:tavLst>
                                    </p:anim>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14"/>
                                        </p:tgtEl>
                                        <p:attrNameLst>
                                          <p:attrName>ppt_y</p:attrName>
                                        </p:attrNameLst>
                                      </p:cBhvr>
                                      <p:tavLst>
                                        <p:tav tm="0">
                                          <p:val>
                                            <p:strVal val="#ppt_y"/>
                                          </p:val>
                                        </p:tav>
                                        <p:tav tm="100000">
                                          <p:val>
                                            <p:strVal val="#ppt_y"/>
                                          </p:val>
                                        </p:tav>
                                      </p:tavLst>
                                    </p:anim>
                                    <p:animEffect transition="in" filter="fade">
                                      <p:cBhvr>
                                        <p:cTn id="30" dur="1000"/>
                                        <p:tgtEl>
                                          <p:spTgt spid="14"/>
                                        </p:tgtEl>
                                      </p:cBhvr>
                                    </p:animEffect>
                                  </p:childTnLst>
                                </p:cTn>
                              </p:par>
                            </p:childTnLst>
                          </p:cTn>
                        </p:par>
                        <p:par>
                          <p:cTn id="31" fill="hold">
                            <p:stCondLst>
                              <p:cond delay="1000"/>
                            </p:stCondLst>
                            <p:childTnLst>
                              <p:par>
                                <p:cTn id="32" presetID="48" presetClass="entr" presetSubtype="0" accel="5000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17"/>
                                        </p:tgtEl>
                                        <p:attrNameLst>
                                          <p:attrName>ppt_y</p:attrName>
                                        </p:attrNameLst>
                                      </p:cBhvr>
                                      <p:tavLst>
                                        <p:tav tm="0">
                                          <p:val>
                                            <p:strVal val="#ppt_y"/>
                                          </p:val>
                                        </p:tav>
                                        <p:tav tm="100000">
                                          <p:val>
                                            <p:strVal val="#ppt_y"/>
                                          </p:val>
                                        </p:tav>
                                      </p:tavLst>
                                    </p:anim>
                                    <p:animEffect transition="in" filter="fade">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Aplicaciones</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29</a:t>
            </a:fld>
            <a:endParaRPr lang="en-US"/>
          </a:p>
        </p:txBody>
      </p:sp>
      <p:sp>
        <p:nvSpPr>
          <p:cNvPr id="13" name="2 Marcador de contenido"/>
          <p:cNvSpPr>
            <a:spLocks noGrp="1"/>
          </p:cNvSpPr>
          <p:nvPr>
            <p:ph idx="1"/>
          </p:nvPr>
        </p:nvSpPr>
        <p:spPr>
          <a:xfrm>
            <a:off x="428596" y="1981200"/>
            <a:ext cx="8358246" cy="4376758"/>
          </a:xfrm>
        </p:spPr>
        <p:txBody>
          <a:bodyPr/>
          <a:lstStyle/>
          <a:p>
            <a:pPr marL="0" indent="0" algn="just">
              <a:buNone/>
            </a:pPr>
            <a:r>
              <a:rPr lang="es-ES" dirty="0" smtClean="0">
                <a:latin typeface="Bodoni MT" pitchFamily="18" charset="0"/>
              </a:rPr>
              <a:t>La interpretación de los espectros se realiza con la ayuda de </a:t>
            </a:r>
            <a:r>
              <a:rPr lang="es-ES" i="1" dirty="0" smtClean="0">
                <a:latin typeface="Bodoni MT" pitchFamily="18" charset="0"/>
              </a:rPr>
              <a:t>tablas de correlación</a:t>
            </a:r>
            <a:r>
              <a:rPr lang="es-ES" dirty="0" smtClean="0">
                <a:latin typeface="Bodoni MT" pitchFamily="18" charset="0"/>
              </a:rPr>
              <a:t>. </a:t>
            </a:r>
          </a:p>
          <a:p>
            <a:pPr marL="0" indent="0" algn="just">
              <a:buNone/>
            </a:pPr>
            <a:endParaRPr lang="es-ES" dirty="0" smtClean="0">
              <a:latin typeface="Bodoni MT" pitchFamily="18" charset="0"/>
            </a:endParaRPr>
          </a:p>
          <a:p>
            <a:pPr marL="0" indent="0" algn="just">
              <a:buNone/>
            </a:pPr>
            <a:r>
              <a:rPr lang="es-ES" dirty="0" smtClean="0">
                <a:latin typeface="Bodoni MT" pitchFamily="18" charset="0"/>
              </a:rPr>
              <a:t>Actualmente para el estudio de los espectros, se emplean bases de datos que comparan el espectro obtenido con anteriores, para su posible identificación. </a:t>
            </a:r>
          </a:p>
          <a:p>
            <a:pPr marL="0" indent="0" algn="just">
              <a:buNone/>
            </a:pPr>
            <a:endParaRPr lang="es-ES" dirty="0" smtClean="0">
              <a:latin typeface="Bodoni MT" pitchFamily="18" charset="0"/>
            </a:endParaRPr>
          </a:p>
          <a:p>
            <a:pPr marL="0" indent="0" algn="just">
              <a:buNone/>
            </a:pPr>
            <a:r>
              <a:rPr lang="es-ES" dirty="0" smtClean="0">
                <a:latin typeface="Bodoni MT" pitchFamily="18" charset="0"/>
              </a:rPr>
              <a:t>La identificación inequívoca del compuesto requiere confirmación con pruebas de caracterización o con la aplicación de otros métodos instrumentales de análisis. </a:t>
            </a:r>
          </a:p>
          <a:p>
            <a:pPr>
              <a:buNone/>
            </a:pPr>
            <a:endParaRPr lang="es-ES" dirty="0">
              <a:latin typeface="Bodoni MT"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D6BEC49D-CE22-400C-B443-2B5AFAAD7737}" type="slidenum">
              <a:rPr lang="en-US" smtClean="0"/>
              <a:pPr/>
              <a:t>3</a:t>
            </a:fld>
            <a:endParaRPr lang="en-US"/>
          </a:p>
        </p:txBody>
      </p:sp>
      <p:sp>
        <p:nvSpPr>
          <p:cNvPr id="3" name="1 Título"/>
          <p:cNvSpPr txBox="1">
            <a:spLocks/>
          </p:cNvSpPr>
          <p:nvPr/>
        </p:nvSpPr>
        <p:spPr bwMode="auto">
          <a:xfrm>
            <a:off x="428596" y="428612"/>
            <a:ext cx="8358246" cy="1143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3600" b="1" i="0" u="none" strike="noStrike" kern="0" cap="all" spc="0" normalizeH="0" baseline="0" noProof="0" dirty="0" smtClean="0">
                <a:ln w="0"/>
                <a:solidFill>
                  <a:srgbClr val="FFFF00"/>
                </a:solidFill>
                <a:effectLst>
                  <a:reflection blurRad="12700" stA="50000" endPos="50000" dist="5000" dir="5400000" sy="-100000" rotWithShape="0"/>
                </a:effectLst>
                <a:uLnTx/>
                <a:uFillTx/>
                <a:latin typeface="Bodoni MT" pitchFamily="18" charset="0"/>
                <a:ea typeface="+mn-ea"/>
                <a:cs typeface="+mn-cs"/>
              </a:rPr>
              <a:t>Espectro electromagnético</a:t>
            </a:r>
            <a:endParaRPr kumimoji="0" lang="es-ES" sz="3600" b="1" i="0" u="none" strike="noStrike" kern="0" cap="all" spc="0" normalizeH="0" baseline="0" noProof="0" dirty="0">
              <a:ln w="0"/>
              <a:solidFill>
                <a:srgbClr val="FFFF00"/>
              </a:solidFill>
              <a:effectLst>
                <a:reflection blurRad="12700" stA="50000" endPos="50000" dist="5000" dir="5400000" sy="-100000" rotWithShape="0"/>
              </a:effectLst>
              <a:uLnTx/>
              <a:uFillTx/>
              <a:latin typeface="Bodoni MT" pitchFamily="18" charset="0"/>
              <a:ea typeface="+mn-ea"/>
              <a:cs typeface="+mn-cs"/>
            </a:endParaRPr>
          </a:p>
        </p:txBody>
      </p:sp>
      <p:sp>
        <p:nvSpPr>
          <p:cNvPr id="4" name="3 Rectángulo"/>
          <p:cNvSpPr/>
          <p:nvPr/>
        </p:nvSpPr>
        <p:spPr bwMode="auto">
          <a:xfrm>
            <a:off x="827584" y="1700808"/>
            <a:ext cx="7344816" cy="4464496"/>
          </a:xfrm>
          <a:prstGeom prst="rect">
            <a:avLst/>
          </a:prstGeom>
          <a:solidFill>
            <a:schemeClr val="accent6">
              <a:lumMod val="10000"/>
              <a:lumOff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s-AR" sz="2800" b="0" i="0" u="none" strike="noStrike" cap="none" normalizeH="0" baseline="0" smtClean="0">
              <a:ln>
                <a:noFill/>
              </a:ln>
              <a:solidFill>
                <a:schemeClr val="tx1"/>
              </a:solidFill>
              <a:effectLst/>
              <a:latin typeface="Times New Roman" pitchFamily="18" charset="0"/>
            </a:endParaRPr>
          </a:p>
        </p:txBody>
      </p:sp>
      <p:pic>
        <p:nvPicPr>
          <p:cNvPr id="125955" name="Picture 3" descr="C:\Users\Administrador\Desktop\450px-EM_Spectrum_Properties_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0" y="1988840"/>
            <a:ext cx="6768752" cy="386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042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Regiones</a:t>
            </a:r>
            <a:endParaRPr lang="es-ES" b="1" cap="all" dirty="0">
              <a:ln w="0"/>
              <a:solidFill>
                <a:srgbClr val="FFFF00"/>
              </a:solidFill>
              <a:effectLst>
                <a:reflection blurRad="12700" stA="50000" endPos="50000" dist="5000" dir="5400000" sy="-100000" rotWithShape="0"/>
              </a:effectLst>
              <a:latin typeface="Bodoni MT" pitchFamily="18"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838463687"/>
              </p:ext>
            </p:extLst>
          </p:nvPr>
        </p:nvGraphicFramePr>
        <p:xfrm>
          <a:off x="428625" y="1967344"/>
          <a:ext cx="8358189" cy="2397760"/>
        </p:xfrm>
        <a:graphic>
          <a:graphicData uri="http://schemas.openxmlformats.org/drawingml/2006/table">
            <a:tbl>
              <a:tblPr firstRow="1" bandRow="1">
                <a:tableStyleId>{BDBED569-4797-4DF1-A0F4-6AAB3CD982D8}</a:tableStyleId>
              </a:tblPr>
              <a:tblGrid>
                <a:gridCol w="1643045"/>
                <a:gridCol w="3929081"/>
                <a:gridCol w="2786063"/>
              </a:tblGrid>
              <a:tr h="370840">
                <a:tc>
                  <a:txBody>
                    <a:bodyPr/>
                    <a:lstStyle/>
                    <a:p>
                      <a:r>
                        <a:rPr lang="es-ES" sz="1800" dirty="0" smtClean="0">
                          <a:latin typeface="Bodoni MT" pitchFamily="18" charset="0"/>
                        </a:rPr>
                        <a:t>Región</a:t>
                      </a:r>
                      <a:endParaRPr lang="es-ES" sz="1800" dirty="0">
                        <a:latin typeface="Bodoni MT"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Bodoni MT" pitchFamily="18" charset="0"/>
                        </a:rPr>
                        <a:t>Intervalo de longitud de onda (</a:t>
                      </a:r>
                      <a:r>
                        <a:rPr lang="es-ES" sz="1800" b="1" kern="1200" dirty="0" smtClean="0">
                          <a:solidFill>
                            <a:schemeClr val="tx1"/>
                          </a:solidFill>
                          <a:latin typeface="Bodoni MT" pitchFamily="18" charset="0"/>
                          <a:ea typeface="+mn-ea"/>
                          <a:cs typeface="+mn-cs"/>
                        </a:rPr>
                        <a:t>λ), µm</a:t>
                      </a:r>
                    </a:p>
                    <a:p>
                      <a:endParaRPr lang="es-ES" sz="1800" dirty="0">
                        <a:latin typeface="Bodoni MT"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Bodoni MT" pitchFamily="18" charset="0"/>
                        </a:rPr>
                        <a:t>Intervalo</a:t>
                      </a:r>
                      <a:r>
                        <a:rPr lang="es-ES" sz="1800" baseline="0" dirty="0" smtClean="0">
                          <a:latin typeface="Bodoni MT" pitchFamily="18" charset="0"/>
                        </a:rPr>
                        <a:t> de número de onda (   ), en cm</a:t>
                      </a:r>
                      <a:r>
                        <a:rPr lang="es-ES" sz="1800" baseline="30000" dirty="0" smtClean="0">
                          <a:latin typeface="Bodoni MT" pitchFamily="18" charset="0"/>
                        </a:rPr>
                        <a:t>-1</a:t>
                      </a:r>
                      <a:endParaRPr lang="es-ES" sz="1800" b="1" kern="1200" baseline="300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b="1" kern="1200" dirty="0" smtClean="0">
                        <a:solidFill>
                          <a:schemeClr val="tx1"/>
                        </a:solidFill>
                        <a:latin typeface="+mn-lt"/>
                        <a:ea typeface="+mn-ea"/>
                        <a:cs typeface="+mn-cs"/>
                      </a:endParaRPr>
                    </a:p>
                  </a:txBody>
                  <a:tcPr/>
                </a:tc>
              </a:tr>
              <a:tr h="370840">
                <a:tc>
                  <a:txBody>
                    <a:bodyPr/>
                    <a:lstStyle/>
                    <a:p>
                      <a:r>
                        <a:rPr lang="es-ES" sz="1600" dirty="0" smtClean="0">
                          <a:latin typeface="Bodoni MT" pitchFamily="18" charset="0"/>
                        </a:rPr>
                        <a:t>Cercano</a:t>
                      </a:r>
                      <a:endParaRPr lang="es-ES" sz="1600" dirty="0">
                        <a:latin typeface="Bodoni MT" pitchFamily="18" charset="0"/>
                      </a:endParaRPr>
                    </a:p>
                  </a:txBody>
                  <a:tcPr/>
                </a:tc>
                <a:tc>
                  <a:txBody>
                    <a:bodyPr/>
                    <a:lstStyle/>
                    <a:p>
                      <a:pPr algn="ctr"/>
                      <a:r>
                        <a:rPr lang="es-ES" sz="1600" dirty="0" smtClean="0">
                          <a:latin typeface="Bodoni MT" pitchFamily="18" charset="0"/>
                        </a:rPr>
                        <a:t>0,78 a 2,5</a:t>
                      </a:r>
                      <a:endParaRPr lang="es-ES" sz="1600" dirty="0">
                        <a:latin typeface="Bodoni MT" pitchFamily="18" charset="0"/>
                      </a:endParaRPr>
                    </a:p>
                  </a:txBody>
                  <a:tcPr/>
                </a:tc>
                <a:tc>
                  <a:txBody>
                    <a:bodyPr/>
                    <a:lstStyle/>
                    <a:p>
                      <a:pPr algn="ctr"/>
                      <a:r>
                        <a:rPr lang="es-ES" sz="1600" dirty="0" smtClean="0">
                          <a:latin typeface="Bodoni MT" pitchFamily="18" charset="0"/>
                        </a:rPr>
                        <a:t>12800</a:t>
                      </a:r>
                      <a:r>
                        <a:rPr lang="es-ES" sz="1600" baseline="0" dirty="0" smtClean="0">
                          <a:latin typeface="Bodoni MT" pitchFamily="18" charset="0"/>
                        </a:rPr>
                        <a:t> a 4000</a:t>
                      </a:r>
                      <a:endParaRPr lang="es-ES" sz="1600" dirty="0">
                        <a:latin typeface="Bodoni MT" pitchFamily="18" charset="0"/>
                      </a:endParaRPr>
                    </a:p>
                  </a:txBody>
                  <a:tcPr/>
                </a:tc>
              </a:tr>
              <a:tr h="370840">
                <a:tc>
                  <a:txBody>
                    <a:bodyPr/>
                    <a:lstStyle/>
                    <a:p>
                      <a:r>
                        <a:rPr lang="es-ES" sz="1600" dirty="0" smtClean="0">
                          <a:latin typeface="Bodoni MT" pitchFamily="18" charset="0"/>
                        </a:rPr>
                        <a:t>Medio</a:t>
                      </a:r>
                      <a:endParaRPr lang="es-ES" sz="1600" dirty="0">
                        <a:latin typeface="Bodoni MT" pitchFamily="18" charset="0"/>
                      </a:endParaRPr>
                    </a:p>
                  </a:txBody>
                  <a:tcPr/>
                </a:tc>
                <a:tc>
                  <a:txBody>
                    <a:bodyPr/>
                    <a:lstStyle/>
                    <a:p>
                      <a:pPr algn="ctr"/>
                      <a:r>
                        <a:rPr lang="es-ES" sz="1600" dirty="0" smtClean="0">
                          <a:latin typeface="Bodoni MT" pitchFamily="18" charset="0"/>
                        </a:rPr>
                        <a:t>2,5 a 50</a:t>
                      </a:r>
                      <a:endParaRPr lang="es-ES" sz="1600" dirty="0">
                        <a:latin typeface="Bodoni MT" pitchFamily="18" charset="0"/>
                      </a:endParaRPr>
                    </a:p>
                  </a:txBody>
                  <a:tcPr/>
                </a:tc>
                <a:tc>
                  <a:txBody>
                    <a:bodyPr/>
                    <a:lstStyle/>
                    <a:p>
                      <a:pPr algn="ctr"/>
                      <a:r>
                        <a:rPr lang="es-ES" sz="1600" dirty="0" smtClean="0">
                          <a:latin typeface="Bodoni MT" pitchFamily="18" charset="0"/>
                        </a:rPr>
                        <a:t>4000 a 200</a:t>
                      </a:r>
                      <a:endParaRPr lang="es-ES" sz="1600" dirty="0">
                        <a:latin typeface="Bodoni MT" pitchFamily="18" charset="0"/>
                      </a:endParaRPr>
                    </a:p>
                  </a:txBody>
                  <a:tcPr/>
                </a:tc>
              </a:tr>
              <a:tr h="370840">
                <a:tc>
                  <a:txBody>
                    <a:bodyPr/>
                    <a:lstStyle/>
                    <a:p>
                      <a:r>
                        <a:rPr lang="es-ES" sz="1600" dirty="0" smtClean="0">
                          <a:latin typeface="Bodoni MT" pitchFamily="18" charset="0"/>
                        </a:rPr>
                        <a:t>Lejano</a:t>
                      </a:r>
                      <a:endParaRPr lang="es-ES" sz="1600" dirty="0">
                        <a:latin typeface="Bodoni MT" pitchFamily="18" charset="0"/>
                      </a:endParaRPr>
                    </a:p>
                  </a:txBody>
                  <a:tcPr/>
                </a:tc>
                <a:tc>
                  <a:txBody>
                    <a:bodyPr/>
                    <a:lstStyle/>
                    <a:p>
                      <a:pPr algn="ctr"/>
                      <a:r>
                        <a:rPr lang="es-ES" sz="1600" dirty="0" smtClean="0">
                          <a:latin typeface="Bodoni MT" pitchFamily="18" charset="0"/>
                        </a:rPr>
                        <a:t>50 a 1000</a:t>
                      </a:r>
                      <a:endParaRPr lang="es-ES" sz="1600" dirty="0">
                        <a:latin typeface="Bodoni MT" pitchFamily="18" charset="0"/>
                      </a:endParaRPr>
                    </a:p>
                  </a:txBody>
                  <a:tcPr/>
                </a:tc>
                <a:tc>
                  <a:txBody>
                    <a:bodyPr/>
                    <a:lstStyle/>
                    <a:p>
                      <a:pPr algn="ctr"/>
                      <a:r>
                        <a:rPr lang="es-ES" sz="1600" dirty="0" smtClean="0">
                          <a:latin typeface="Bodoni MT" pitchFamily="18" charset="0"/>
                        </a:rPr>
                        <a:t>200 a 10</a:t>
                      </a:r>
                      <a:endParaRPr lang="es-ES" sz="1600" dirty="0">
                        <a:latin typeface="Bodoni MT" pitchFamily="18" charset="0"/>
                      </a:endParaRPr>
                    </a:p>
                  </a:txBody>
                  <a:tcPr/>
                </a:tc>
              </a:tr>
              <a:tr h="370840">
                <a:tc>
                  <a:txBody>
                    <a:bodyPr/>
                    <a:lstStyle/>
                    <a:p>
                      <a:r>
                        <a:rPr lang="es-ES" sz="1600" dirty="0" smtClean="0">
                          <a:latin typeface="Bodoni MT" pitchFamily="18" charset="0"/>
                        </a:rPr>
                        <a:t>La más utilizada</a:t>
                      </a:r>
                      <a:endParaRPr lang="es-ES" sz="1600" dirty="0">
                        <a:latin typeface="Bodoni MT" pitchFamily="18" charset="0"/>
                      </a:endParaRPr>
                    </a:p>
                  </a:txBody>
                  <a:tcPr/>
                </a:tc>
                <a:tc>
                  <a:txBody>
                    <a:bodyPr/>
                    <a:lstStyle/>
                    <a:p>
                      <a:pPr algn="ctr"/>
                      <a:r>
                        <a:rPr lang="es-ES" sz="1600" dirty="0" smtClean="0">
                          <a:latin typeface="Bodoni MT" pitchFamily="18" charset="0"/>
                        </a:rPr>
                        <a:t>2,5 a 15</a:t>
                      </a:r>
                      <a:endParaRPr lang="es-ES" sz="1600" dirty="0">
                        <a:latin typeface="Bodoni MT" pitchFamily="18" charset="0"/>
                      </a:endParaRPr>
                    </a:p>
                  </a:txBody>
                  <a:tcPr/>
                </a:tc>
                <a:tc>
                  <a:txBody>
                    <a:bodyPr/>
                    <a:lstStyle/>
                    <a:p>
                      <a:pPr algn="ctr"/>
                      <a:r>
                        <a:rPr lang="es-ES" sz="1600" dirty="0" smtClean="0">
                          <a:latin typeface="Bodoni MT" pitchFamily="18" charset="0"/>
                        </a:rPr>
                        <a:t>4000 a 670</a:t>
                      </a:r>
                      <a:endParaRPr lang="es-ES" sz="1600" dirty="0">
                        <a:latin typeface="Bodoni MT" pitchFamily="18" charset="0"/>
                      </a:endParaRPr>
                    </a:p>
                  </a:txBody>
                  <a:tcPr/>
                </a:tc>
              </a:tr>
            </a:tbl>
          </a:graphicData>
        </a:graphic>
      </p:graphicFrame>
      <p:sp>
        <p:nvSpPr>
          <p:cNvPr id="100356" name="Rectangle 4"/>
          <p:cNvSpPr>
            <a:spLocks noChangeArrowheads="1"/>
          </p:cNvSpPr>
          <p:nvPr/>
        </p:nvSpPr>
        <p:spPr bwMode="auto">
          <a:xfrm>
            <a:off x="0" y="0"/>
            <a:ext cx="9144000" cy="45720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035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457200"/>
            <a:ext cx="76200" cy="190500"/>
          </a:xfrm>
          <a:prstGeom prst="rect">
            <a:avLst/>
          </a:prstGeom>
          <a:noFill/>
        </p:spPr>
      </p:pic>
      <p:sp>
        <p:nvSpPr>
          <p:cNvPr id="100357" name="Rectangle 5"/>
          <p:cNvSpPr>
            <a:spLocks noChangeArrowheads="1"/>
          </p:cNvSpPr>
          <p:nvPr/>
        </p:nvSpPr>
        <p:spPr bwMode="auto">
          <a:xfrm>
            <a:off x="0" y="647700"/>
            <a:ext cx="9144000" cy="0"/>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pitchFamily="18" charset="0"/>
            </a:endParaRPr>
          </a:p>
        </p:txBody>
      </p:sp>
      <p:pic>
        <p:nvPicPr>
          <p:cNvPr id="100358" name="Picture 6"/>
          <p:cNvPicPr>
            <a:picLocks noChangeAspect="1" noChangeArrowheads="1"/>
          </p:cNvPicPr>
          <p:nvPr/>
        </p:nvPicPr>
        <p:blipFill>
          <a:blip r:embed="rId4"/>
          <a:srcRect/>
          <a:stretch>
            <a:fillRect/>
          </a:stretch>
        </p:blipFill>
        <p:spPr bwMode="auto">
          <a:xfrm>
            <a:off x="4081271" y="2299374"/>
            <a:ext cx="5405437" cy="469900"/>
          </a:xfrm>
          <a:prstGeom prst="rect">
            <a:avLst/>
          </a:prstGeom>
          <a:noFill/>
          <a:ln w="9525" cap="flat" cmpd="sng">
            <a:noFill/>
            <a:prstDash val="solid"/>
            <a:miter lim="800000"/>
            <a:headEnd/>
            <a:tailEnd/>
          </a:ln>
          <a:effectLst/>
        </p:spPr>
      </p:pic>
      <p:sp>
        <p:nvSpPr>
          <p:cNvPr id="8" name="7 Rectángulo"/>
          <p:cNvSpPr/>
          <p:nvPr/>
        </p:nvSpPr>
        <p:spPr bwMode="auto">
          <a:xfrm>
            <a:off x="428596" y="4007914"/>
            <a:ext cx="8358246" cy="35719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s-ES" sz="2800" b="0" i="0" u="none" strike="noStrike" cap="none" normalizeH="0" baseline="0" smtClean="0">
              <a:ln>
                <a:noFill/>
              </a:ln>
              <a:solidFill>
                <a:schemeClr val="tx1"/>
              </a:solidFill>
              <a:effectLst/>
              <a:latin typeface="Times New Roman" pitchFamily="18" charset="0"/>
            </a:endParaRPr>
          </a:p>
        </p:txBody>
      </p:sp>
      <p:sp>
        <p:nvSpPr>
          <p:cNvPr id="9" name="8 Marcador de número de diapositiva"/>
          <p:cNvSpPr>
            <a:spLocks noGrp="1"/>
          </p:cNvSpPr>
          <p:nvPr>
            <p:ph type="sldNum" sz="quarter" idx="12"/>
          </p:nvPr>
        </p:nvSpPr>
        <p:spPr/>
        <p:txBody>
          <a:bodyPr/>
          <a:lstStyle/>
          <a:p>
            <a:fld id="{DE82AEC0-AB16-41FA-81A9-1E46C86A9B4A}"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Espectros IR</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endParaRPr lang="es-ES" dirty="0">
              <a:latin typeface="Bodoni MT" pitchFamily="18" charset="0"/>
            </a:endParaRPr>
          </a:p>
        </p:txBody>
      </p:sp>
      <p:pic>
        <p:nvPicPr>
          <p:cNvPr id="101378" name="Picture 2" descr="http://www.ugr.es/~quiored/espec/img/ir_01.gif"/>
          <p:cNvPicPr>
            <a:picLocks noChangeAspect="1" noChangeArrowheads="1"/>
          </p:cNvPicPr>
          <p:nvPr/>
        </p:nvPicPr>
        <p:blipFill>
          <a:blip r:embed="rId3"/>
          <a:srcRect/>
          <a:stretch>
            <a:fillRect/>
          </a:stretch>
        </p:blipFill>
        <p:spPr bwMode="auto">
          <a:xfrm>
            <a:off x="993476" y="2000240"/>
            <a:ext cx="7364738" cy="2857520"/>
          </a:xfrm>
          <a:prstGeom prst="rect">
            <a:avLst/>
          </a:prstGeom>
          <a:noFill/>
        </p:spPr>
      </p:pic>
      <p:grpSp>
        <p:nvGrpSpPr>
          <p:cNvPr id="8" name="7 Grupo"/>
          <p:cNvGrpSpPr/>
          <p:nvPr/>
        </p:nvGrpSpPr>
        <p:grpSpPr>
          <a:xfrm>
            <a:off x="1000100" y="1785926"/>
            <a:ext cx="7429552" cy="4643470"/>
            <a:chOff x="1214414" y="1643050"/>
            <a:chExt cx="7429552" cy="4643470"/>
          </a:xfrm>
        </p:grpSpPr>
        <p:sp>
          <p:nvSpPr>
            <p:cNvPr id="6" name="5 Rectángulo"/>
            <p:cNvSpPr/>
            <p:nvPr/>
          </p:nvSpPr>
          <p:spPr bwMode="auto">
            <a:xfrm>
              <a:off x="1214414" y="1643050"/>
              <a:ext cx="7429552" cy="464347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Char char="•"/>
                <a:tabLst/>
              </a:pPr>
              <a:endParaRPr kumimoji="0" lang="es-ES" sz="2800" b="0" i="0" u="none" strike="noStrike" cap="none" normalizeH="0" baseline="0" smtClean="0">
                <a:ln>
                  <a:noFill/>
                </a:ln>
                <a:solidFill>
                  <a:schemeClr val="tx1"/>
                </a:solidFill>
                <a:effectLst/>
                <a:latin typeface="Times New Roman" pitchFamily="18" charset="0"/>
              </a:endParaRPr>
            </a:p>
          </p:txBody>
        </p:sp>
        <p:pic>
          <p:nvPicPr>
            <p:cNvPr id="101380" name="Picture 4" descr="Acido propanoico"/>
            <p:cNvPicPr>
              <a:picLocks noChangeAspect="1" noChangeArrowheads="1"/>
            </p:cNvPicPr>
            <p:nvPr/>
          </p:nvPicPr>
          <p:blipFill>
            <a:blip r:embed="rId4"/>
            <a:srcRect/>
            <a:stretch>
              <a:fillRect/>
            </a:stretch>
          </p:blipFill>
          <p:spPr bwMode="auto">
            <a:xfrm>
              <a:off x="1558222" y="2090973"/>
              <a:ext cx="6784422" cy="3740155"/>
            </a:xfrm>
            <a:prstGeom prst="rect">
              <a:avLst/>
            </a:prstGeom>
            <a:noFill/>
            <a:ln w="9525">
              <a:noFill/>
              <a:miter lim="800000"/>
              <a:headEnd/>
              <a:tailEnd/>
            </a:ln>
          </p:spPr>
        </p:pic>
      </p:grpSp>
      <p:sp>
        <p:nvSpPr>
          <p:cNvPr id="9" name="8 Marcador de número de diapositiva"/>
          <p:cNvSpPr>
            <a:spLocks noGrp="1"/>
          </p:cNvSpPr>
          <p:nvPr>
            <p:ph type="sldNum" sz="quarter" idx="12"/>
          </p:nvPr>
        </p:nvSpPr>
        <p:spPr/>
        <p:txBody>
          <a:bodyPr/>
          <a:lstStyle/>
          <a:p>
            <a:fld id="{DE82AEC0-AB16-41FA-81A9-1E46C86A9B4A}"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7" presetClass="entr" presetSubtype="4" fill="hold" nodeType="afterEffect">
                                  <p:stCondLst>
                                    <p:cond delay="0"/>
                                  </p:stCondLst>
                                  <p:childTnLst>
                                    <p:set>
                                      <p:cBhvr>
                                        <p:cTn id="11" dur="1" fill="hold">
                                          <p:stCondLst>
                                            <p:cond delay="0"/>
                                          </p:stCondLst>
                                        </p:cTn>
                                        <p:tgtEl>
                                          <p:spTgt spid="101378"/>
                                        </p:tgtEl>
                                        <p:attrNameLst>
                                          <p:attrName>style.visibility</p:attrName>
                                        </p:attrNameLst>
                                      </p:cBhvr>
                                      <p:to>
                                        <p:strVal val="visible"/>
                                      </p:to>
                                    </p:set>
                                    <p:anim calcmode="lin" valueType="num">
                                      <p:cBhvr additive="base">
                                        <p:cTn id="12" dur="1000" fill="hold"/>
                                        <p:tgtEl>
                                          <p:spTgt spid="101378"/>
                                        </p:tgtEl>
                                        <p:attrNameLst>
                                          <p:attrName>ppt_x</p:attrName>
                                        </p:attrNameLst>
                                      </p:cBhvr>
                                      <p:tavLst>
                                        <p:tav tm="0">
                                          <p:val>
                                            <p:strVal val="#ppt_x"/>
                                          </p:val>
                                        </p:tav>
                                        <p:tav tm="100000">
                                          <p:val>
                                            <p:strVal val="#ppt_x"/>
                                          </p:val>
                                        </p:tav>
                                      </p:tavLst>
                                    </p:anim>
                                    <p:anim calcmode="lin" valueType="num">
                                      <p:cBhvr additive="base">
                                        <p:cTn id="13" dur="1000" fill="hold"/>
                                        <p:tgtEl>
                                          <p:spTgt spid="101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Absorción de Radiación IR</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lgn="just">
              <a:buNone/>
            </a:pPr>
            <a:r>
              <a:rPr lang="es-ES" dirty="0" smtClean="0">
                <a:latin typeface="Bodoni MT" pitchFamily="18" charset="0"/>
              </a:rPr>
              <a:t>Para poder absorber radiación infrarroja, la molécula debe sufrir un cambio neto  en el momento dipolar, como consecuencia  de su movimiento de rotación , traslación o vibración. </a:t>
            </a:r>
          </a:p>
          <a:p>
            <a:pPr marL="0" indent="0" algn="just">
              <a:buNone/>
            </a:pPr>
            <a:endParaRPr lang="es-ES" dirty="0">
              <a:latin typeface="Bodoni MT" pitchFamily="18" charset="0"/>
            </a:endParaRPr>
          </a:p>
          <a:p>
            <a:pPr marL="0" indent="0" algn="just">
              <a:buNone/>
            </a:pPr>
            <a:r>
              <a:rPr lang="es-ES" dirty="0" smtClean="0">
                <a:latin typeface="Bodoni MT" pitchFamily="18" charset="0"/>
              </a:rPr>
              <a:t>Sólo en estas circunstancias, el campo eléctrico de la radiación puede interaccionar con la molécula, y provocar cambios en la amplitud de algunos de sus movimientos.  </a:t>
            </a:r>
            <a:endParaRPr lang="es-ES" dirty="0">
              <a:latin typeface="Bodoni MT" pitchFamily="18" charset="0"/>
            </a:endParaRPr>
          </a:p>
        </p:txBody>
      </p:sp>
      <p:sp>
        <p:nvSpPr>
          <p:cNvPr id="4" name="3 Marcador de número de diapositiva"/>
          <p:cNvSpPr>
            <a:spLocks noGrp="1"/>
          </p:cNvSpPr>
          <p:nvPr>
            <p:ph type="sldNum" sz="quarter" idx="12"/>
          </p:nvPr>
        </p:nvSpPr>
        <p:spPr/>
        <p:txBody>
          <a:bodyPr/>
          <a:lstStyle/>
          <a:p>
            <a:fld id="{DE82AEC0-AB16-41FA-81A9-1E46C86A9B4A}"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Absorción de Radiación IR</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lgn="just">
              <a:buNone/>
            </a:pPr>
            <a:r>
              <a:rPr lang="es-ES" sz="2000" dirty="0" smtClean="0">
                <a:latin typeface="Bodoni MT" pitchFamily="18" charset="0"/>
              </a:rPr>
              <a:t>Para una molécula con distribución asimétrica de la nube electrónica como el HCl, la variación periódica del enlace causa también variación periódica del momento dipolar. </a:t>
            </a:r>
          </a:p>
          <a:p>
            <a:pPr marL="0" indent="0" algn="just">
              <a:buNone/>
            </a:pPr>
            <a:r>
              <a:rPr lang="es-ES" dirty="0" smtClean="0">
                <a:latin typeface="Bodoni MT" pitchFamily="18" charset="0"/>
              </a:rPr>
              <a:t>						</a:t>
            </a:r>
            <a:r>
              <a:rPr lang="es-ES" sz="2000" dirty="0" smtClean="0">
                <a:latin typeface="Bodoni MT" pitchFamily="18" charset="0"/>
              </a:rPr>
              <a:t>Donde:</a:t>
            </a:r>
            <a:endParaRPr lang="es-ES" sz="2000" dirty="0">
              <a:latin typeface="Bodoni MT" pitchFamily="18" charset="0"/>
            </a:endParaRPr>
          </a:p>
          <a:p>
            <a:pPr marL="0" indent="0" algn="just">
              <a:buNone/>
            </a:pPr>
            <a:r>
              <a:rPr lang="es-ES" dirty="0" smtClean="0">
                <a:latin typeface="Bodoni MT" pitchFamily="18" charset="0"/>
              </a:rPr>
              <a:t>						</a:t>
            </a:r>
            <a:r>
              <a:rPr lang="es-ES" sz="1800" dirty="0" smtClean="0">
                <a:latin typeface="Bodoni MT" pitchFamily="18" charset="0"/>
              </a:rPr>
              <a:t>µ</a:t>
            </a:r>
            <a:r>
              <a:rPr lang="es-ES" sz="1800" baseline="-25000" dirty="0" smtClean="0">
                <a:latin typeface="Bodoni MT" pitchFamily="18" charset="0"/>
              </a:rPr>
              <a:t>D</a:t>
            </a:r>
            <a:r>
              <a:rPr lang="es-ES" sz="1800" dirty="0" smtClean="0">
                <a:latin typeface="Bodoni MT" pitchFamily="18" charset="0"/>
              </a:rPr>
              <a:t> , es el momento dipolar</a:t>
            </a:r>
          </a:p>
          <a:p>
            <a:pPr marL="0" indent="0" algn="just">
              <a:buNone/>
            </a:pPr>
            <a:r>
              <a:rPr lang="es-ES" sz="1800" dirty="0" smtClean="0">
                <a:latin typeface="Bodoni MT" pitchFamily="18" charset="0"/>
              </a:rPr>
              <a:t>						q, es la carga del electrón</a:t>
            </a:r>
          </a:p>
          <a:p>
            <a:pPr marL="0" indent="0" algn="just">
              <a:buNone/>
            </a:pPr>
            <a:r>
              <a:rPr lang="es-ES" sz="1800" dirty="0" smtClean="0">
                <a:latin typeface="Bodoni MT" pitchFamily="18" charset="0"/>
              </a:rPr>
              <a:t>						d, es la distancia</a:t>
            </a:r>
            <a:endParaRPr lang="es-ES" sz="1800" dirty="0">
              <a:latin typeface="Bodoni MT" pitchFamily="18" charset="0"/>
            </a:endParaRPr>
          </a:p>
          <a:p>
            <a:pPr marL="0" indent="0" algn="just">
              <a:buNone/>
            </a:pPr>
            <a:endParaRPr lang="es-ES" dirty="0" smtClean="0">
              <a:latin typeface="Bodoni MT" pitchFamily="18" charset="0"/>
            </a:endParaRPr>
          </a:p>
          <a:p>
            <a:pPr marL="0" indent="0" algn="just">
              <a:buNone/>
            </a:pPr>
            <a:endParaRPr lang="es-ES" dirty="0" smtClean="0">
              <a:latin typeface="Bodoni MT" pitchFamily="18" charset="0"/>
            </a:endParaRPr>
          </a:p>
          <a:p>
            <a:pPr marL="0" indent="0" algn="just">
              <a:buNone/>
            </a:pPr>
            <a:r>
              <a:rPr lang="es-ES" sz="2000" dirty="0" smtClean="0">
                <a:latin typeface="Bodoni MT" pitchFamily="18" charset="0"/>
              </a:rPr>
              <a:t>Si la frecuencia de la radiación coincide exactamente con la frecuencia de vibración natural de la molécula, tiene lugar una transferencia neta de energía que origina un cambio en la amplitud de la vibración molecular. </a:t>
            </a:r>
            <a:endParaRPr lang="es-ES" sz="2000" dirty="0">
              <a:latin typeface="Bodoni MT" pitchFamily="18" charset="0"/>
            </a:endParaRPr>
          </a:p>
        </p:txBody>
      </p:sp>
      <p:pic>
        <p:nvPicPr>
          <p:cNvPr id="115715" name="Picture 3" descr="http://www.ugr.es/~quiored/espec/img/ir_02.gif"/>
          <p:cNvPicPr>
            <a:picLocks noChangeAspect="1" noChangeArrowheads="1"/>
          </p:cNvPicPr>
          <p:nvPr/>
        </p:nvPicPr>
        <p:blipFill>
          <a:blip r:embed="rId4"/>
          <a:srcRect/>
          <a:stretch>
            <a:fillRect/>
          </a:stretch>
        </p:blipFill>
        <p:spPr bwMode="auto">
          <a:xfrm>
            <a:off x="1357290" y="3571876"/>
            <a:ext cx="1936570" cy="1071570"/>
          </a:xfrm>
          <a:prstGeom prst="rect">
            <a:avLst/>
          </a:prstGeom>
          <a:noFill/>
        </p:spPr>
      </p:pic>
      <p:graphicFrame>
        <p:nvGraphicFramePr>
          <p:cNvPr id="123905" name="Object 1"/>
          <p:cNvGraphicFramePr>
            <a:graphicFrameLocks noChangeAspect="1"/>
          </p:cNvGraphicFramePr>
          <p:nvPr/>
        </p:nvGraphicFramePr>
        <p:xfrm>
          <a:off x="1914508" y="3851912"/>
          <a:ext cx="5405437" cy="573087"/>
        </p:xfrm>
        <a:graphic>
          <a:graphicData uri="http://schemas.openxmlformats.org/presentationml/2006/ole">
            <mc:AlternateContent xmlns:mc="http://schemas.openxmlformats.org/markup-compatibility/2006">
              <mc:Choice xmlns:v="urn:schemas-microsoft-com:vml" Requires="v">
                <p:oleObj spid="_x0000_s123906" name="Documento" r:id="rId6" imgW="5405320" imgH="572464" progId="Word.Document.12">
                  <p:embed/>
                </p:oleObj>
              </mc:Choice>
              <mc:Fallback>
                <p:oleObj name="Documento" r:id="rId6" imgW="5405320" imgH="572464" progId="Word.Document.12">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508" y="3851912"/>
                        <a:ext cx="54054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Llamada rectangular redondeada"/>
          <p:cNvSpPr/>
          <p:nvPr/>
        </p:nvSpPr>
        <p:spPr bwMode="auto">
          <a:xfrm>
            <a:off x="4643438" y="4643446"/>
            <a:ext cx="2286016" cy="714380"/>
          </a:xfrm>
          <a:prstGeom prst="wedgeRoundRectCallout">
            <a:avLst>
              <a:gd name="adj1" fmla="val -70746"/>
              <a:gd name="adj2" fmla="val -104509"/>
              <a:gd name="adj3" fmla="val 166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es-ES" sz="1600" b="1" i="0" u="none" strike="noStrike" cap="none" normalizeH="0" baseline="0" dirty="0" smtClean="0">
                <a:ln>
                  <a:noFill/>
                </a:ln>
                <a:solidFill>
                  <a:schemeClr val="bg2">
                    <a:lumMod val="95000"/>
                    <a:lumOff val="5000"/>
                  </a:schemeClr>
                </a:solidFill>
                <a:effectLst/>
                <a:latin typeface="Bodoni MT" pitchFamily="18" charset="0"/>
              </a:rPr>
              <a:t>Recordar</a:t>
            </a:r>
            <a:r>
              <a:rPr kumimoji="0" lang="es-ES" sz="1600" b="1" i="0" u="none" strike="noStrike" cap="none" normalizeH="0" dirty="0" smtClean="0">
                <a:ln>
                  <a:noFill/>
                </a:ln>
                <a:solidFill>
                  <a:schemeClr val="bg2">
                    <a:lumMod val="95000"/>
                    <a:lumOff val="5000"/>
                  </a:schemeClr>
                </a:solidFill>
                <a:effectLst/>
                <a:latin typeface="Bodoni MT" pitchFamily="18" charset="0"/>
              </a:rPr>
              <a:t> que µ</a:t>
            </a:r>
            <a:r>
              <a:rPr kumimoji="0" lang="es-ES" sz="1600" b="1" i="0" u="none" strike="noStrike" cap="none" normalizeH="0" baseline="-25000" dirty="0" smtClean="0">
                <a:ln>
                  <a:noFill/>
                </a:ln>
                <a:solidFill>
                  <a:schemeClr val="bg2">
                    <a:lumMod val="95000"/>
                    <a:lumOff val="5000"/>
                  </a:schemeClr>
                </a:solidFill>
                <a:effectLst/>
                <a:latin typeface="Bodoni MT" pitchFamily="18" charset="0"/>
              </a:rPr>
              <a:t>D</a:t>
            </a:r>
            <a:r>
              <a:rPr kumimoji="0" lang="es-ES" sz="1600" b="1" i="0" u="none" strike="noStrike" cap="none" normalizeH="0" dirty="0" smtClean="0">
                <a:ln>
                  <a:noFill/>
                </a:ln>
                <a:solidFill>
                  <a:schemeClr val="bg2">
                    <a:lumMod val="95000"/>
                    <a:lumOff val="5000"/>
                  </a:schemeClr>
                </a:solidFill>
                <a:effectLst/>
                <a:latin typeface="Bodoni MT" pitchFamily="18" charset="0"/>
              </a:rPr>
              <a:t> es una magnitud vectorial </a:t>
            </a:r>
            <a:endParaRPr kumimoji="0" lang="es-ES" sz="1600" b="1" i="0" u="none" strike="noStrike" cap="none" normalizeH="0" baseline="0" dirty="0" smtClean="0">
              <a:ln>
                <a:noFill/>
              </a:ln>
              <a:solidFill>
                <a:schemeClr val="bg2">
                  <a:lumMod val="95000"/>
                  <a:lumOff val="5000"/>
                </a:schemeClr>
              </a:solidFill>
              <a:effectLst/>
              <a:latin typeface="Bodoni MT" pitchFamily="18" charset="0"/>
            </a:endParaRPr>
          </a:p>
        </p:txBody>
      </p:sp>
      <p:sp>
        <p:nvSpPr>
          <p:cNvPr id="7" name="6 Marcador de número de diapositiva"/>
          <p:cNvSpPr>
            <a:spLocks noGrp="1"/>
          </p:cNvSpPr>
          <p:nvPr>
            <p:ph type="sldNum" sz="quarter" idx="12"/>
          </p:nvPr>
        </p:nvSpPr>
        <p:spPr/>
        <p:txBody>
          <a:bodyPr/>
          <a:lstStyle/>
          <a:p>
            <a:fld id="{DE82AEC0-AB16-41FA-81A9-1E46C86A9B4A}"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3905"/>
                                        </p:tgtEl>
                                        <p:attrNameLst>
                                          <p:attrName>style.visibility</p:attrName>
                                        </p:attrNameLst>
                                      </p:cBhvr>
                                      <p:to>
                                        <p:strVal val="visible"/>
                                      </p:to>
                                    </p:set>
                                    <p:anim calcmode="lin" valueType="num">
                                      <p:cBhvr>
                                        <p:cTn id="7" dur="2000" fill="hold"/>
                                        <p:tgtEl>
                                          <p:spTgt spid="123905"/>
                                        </p:tgtEl>
                                        <p:attrNameLst>
                                          <p:attrName>ppt_w</p:attrName>
                                        </p:attrNameLst>
                                      </p:cBhvr>
                                      <p:tavLst>
                                        <p:tav tm="0">
                                          <p:val>
                                            <p:strVal val="#ppt_w*0.70"/>
                                          </p:val>
                                        </p:tav>
                                        <p:tav tm="100000">
                                          <p:val>
                                            <p:strVal val="#ppt_w"/>
                                          </p:val>
                                        </p:tav>
                                      </p:tavLst>
                                    </p:anim>
                                    <p:anim calcmode="lin" valueType="num">
                                      <p:cBhvr>
                                        <p:cTn id="8" dur="2000" fill="hold"/>
                                        <p:tgtEl>
                                          <p:spTgt spid="123905"/>
                                        </p:tgtEl>
                                        <p:attrNameLst>
                                          <p:attrName>ppt_h</p:attrName>
                                        </p:attrNameLst>
                                      </p:cBhvr>
                                      <p:tavLst>
                                        <p:tav tm="0">
                                          <p:val>
                                            <p:strVal val="#ppt_h"/>
                                          </p:val>
                                        </p:tav>
                                        <p:tav tm="100000">
                                          <p:val>
                                            <p:strVal val="#ppt_h"/>
                                          </p:val>
                                        </p:tav>
                                      </p:tavLst>
                                    </p:anim>
                                    <p:animEffect transition="in" filter="fade">
                                      <p:cBhvr>
                                        <p:cTn id="9" dur="2000"/>
                                        <p:tgtEl>
                                          <p:spTgt spid="123905"/>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4000"/>
                            </p:stCondLst>
                            <p:childTnLst>
                              <p:par>
                                <p:cTn id="23" presetID="5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5000"/>
                            </p:stCondLst>
                            <p:childTnLst>
                              <p:par>
                                <p:cTn id="29" presetID="55"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0.7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ppt_x"/>
                                          </p:val>
                                        </p:tav>
                                      </p:tavLst>
                                    </p:anim>
                                    <p:anim calcmode="lin" valueType="num">
                                      <p:cBhvr additive="base">
                                        <p:cTn id="45" dur="500"/>
                                        <p:tgtEl>
                                          <p:spTgt spid="6"/>
                                        </p:tgtEl>
                                        <p:attrNameLst>
                                          <p:attrName>ppt_y</p:attrName>
                                        </p:attrNameLst>
                                      </p:cBhvr>
                                      <p:tavLst>
                                        <p:tav tm="0">
                                          <p:val>
                                            <p:strVal val="ppt_y"/>
                                          </p:val>
                                        </p:tav>
                                        <p:tav tm="100000">
                                          <p:val>
                                            <p:strVal val="1+ppt_h/2"/>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dissolv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Tipos de vibración</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marL="0" indent="0">
              <a:buNone/>
            </a:pPr>
            <a:r>
              <a:rPr lang="es-ES" dirty="0" smtClean="0">
                <a:solidFill>
                  <a:srgbClr val="66FF66"/>
                </a:solidFill>
                <a:latin typeface="Bodoni MT" pitchFamily="18" charset="0"/>
              </a:rPr>
              <a:t>Tensión</a:t>
            </a:r>
          </a:p>
          <a:p>
            <a:pPr marL="0" indent="0" algn="just">
              <a:buNone/>
            </a:pPr>
            <a:r>
              <a:rPr lang="es-ES" sz="2000" dirty="0">
                <a:latin typeface="Bodoni MT" pitchFamily="18" charset="0"/>
              </a:rPr>
              <a:t>V</a:t>
            </a:r>
            <a:r>
              <a:rPr lang="es-ES" sz="2000" dirty="0" smtClean="0">
                <a:latin typeface="Bodoni MT" pitchFamily="18" charset="0"/>
              </a:rPr>
              <a:t>ariación de la longitud de enlace. Para moléculas con más de dos átomos puede ser simétrica o asimétrica. </a:t>
            </a:r>
          </a:p>
          <a:p>
            <a:pPr marL="0" indent="0" algn="just">
              <a:buNone/>
            </a:pPr>
            <a:endParaRPr lang="es-ES" sz="2000" dirty="0">
              <a:latin typeface="Bodoni MT" pitchFamily="18" charset="0"/>
            </a:endParaRPr>
          </a:p>
          <a:p>
            <a:pPr marL="0" indent="0" algn="just">
              <a:buNone/>
            </a:pPr>
            <a:endParaRPr lang="es-ES" sz="2000" dirty="0" smtClean="0">
              <a:latin typeface="Bodoni MT" pitchFamily="18" charset="0"/>
            </a:endParaRPr>
          </a:p>
          <a:p>
            <a:pPr marL="0" indent="0" algn="just">
              <a:buNone/>
            </a:pPr>
            <a:endParaRPr lang="es-ES" sz="2000" dirty="0">
              <a:latin typeface="Bodoni MT" pitchFamily="18" charset="0"/>
            </a:endParaRPr>
          </a:p>
          <a:p>
            <a:pPr marL="0" indent="0" algn="just">
              <a:buNone/>
            </a:pPr>
            <a:endParaRPr lang="es-ES" sz="2000" dirty="0" smtClean="0">
              <a:latin typeface="Bodoni MT" pitchFamily="18" charset="0"/>
            </a:endParaRPr>
          </a:p>
          <a:p>
            <a:pPr marL="0" indent="0" algn="just">
              <a:buNone/>
            </a:pPr>
            <a:r>
              <a:rPr lang="es-ES" sz="2000" dirty="0" smtClean="0">
                <a:latin typeface="Bodoni MT" pitchFamily="18" charset="0"/>
              </a:rPr>
              <a:t>                           </a:t>
            </a:r>
            <a:r>
              <a:rPr lang="es-ES" sz="2000" b="1" dirty="0" smtClean="0">
                <a:latin typeface="Bodoni MT" pitchFamily="18" charset="0"/>
              </a:rPr>
              <a:t>Simétrico                                    Asimétrico</a:t>
            </a:r>
            <a:endParaRPr lang="es-ES" sz="2000" b="1" dirty="0">
              <a:latin typeface="Bodoni MT" pitchFamily="18" charset="0"/>
            </a:endParaRPr>
          </a:p>
          <a:p>
            <a:pPr marL="0" indent="0" algn="just">
              <a:buNone/>
            </a:pPr>
            <a:endParaRPr lang="es-ES" sz="2000" dirty="0">
              <a:latin typeface="Bodoni MT" pitchFamily="18" charset="0"/>
            </a:endParaRPr>
          </a:p>
        </p:txBody>
      </p:sp>
      <p:pic>
        <p:nvPicPr>
          <p:cNvPr id="114690" name="Picture 2" descr="http://upload.wikimedia.org/wikipedia/commons/0/0e/Symmetrical_stretching.gif">
            <a:hlinkClick r:id="rId3"/>
          </p:cNvPr>
          <p:cNvPicPr>
            <a:picLocks noChangeAspect="1" noChangeArrowheads="1" noCrop="1"/>
          </p:cNvPicPr>
          <p:nvPr/>
        </p:nvPicPr>
        <p:blipFill>
          <a:blip r:embed="rId4"/>
          <a:srcRect/>
          <a:stretch>
            <a:fillRect/>
          </a:stretch>
        </p:blipFill>
        <p:spPr bwMode="auto">
          <a:xfrm>
            <a:off x="1673536" y="3030852"/>
            <a:ext cx="2000250" cy="1428750"/>
          </a:xfrm>
          <a:prstGeom prst="rect">
            <a:avLst/>
          </a:prstGeom>
          <a:noFill/>
        </p:spPr>
      </p:pic>
      <p:pic>
        <p:nvPicPr>
          <p:cNvPr id="114691" name="Picture 3" descr="http://www.ugr.es/%7Equiored/qc/modos_normales/ch2o/ch2o_ir_5_an.gif"/>
          <p:cNvPicPr>
            <a:picLocks noChangeAspect="1" noChangeArrowheads="1" noCrop="1"/>
          </p:cNvPicPr>
          <p:nvPr/>
        </p:nvPicPr>
        <p:blipFill>
          <a:blip r:embed="rId5"/>
          <a:srcRect/>
          <a:stretch>
            <a:fillRect/>
          </a:stretch>
        </p:blipFill>
        <p:spPr bwMode="auto">
          <a:xfrm>
            <a:off x="2047864" y="5143512"/>
            <a:ext cx="1238252" cy="1238252"/>
          </a:xfrm>
          <a:prstGeom prst="rect">
            <a:avLst/>
          </a:prstGeom>
          <a:noFill/>
        </p:spPr>
      </p:pic>
      <p:pic>
        <p:nvPicPr>
          <p:cNvPr id="114693" name="Picture 5" descr="http://upload.wikimedia.org/wikipedia/commons/0/0c/Asymmetrical_stretching.gif">
            <a:hlinkClick r:id="rId6"/>
          </p:cNvPr>
          <p:cNvPicPr>
            <a:picLocks noChangeAspect="1" noChangeArrowheads="1" noCrop="1"/>
          </p:cNvPicPr>
          <p:nvPr/>
        </p:nvPicPr>
        <p:blipFill>
          <a:blip r:embed="rId7"/>
          <a:srcRect/>
          <a:stretch>
            <a:fillRect/>
          </a:stretch>
        </p:blipFill>
        <p:spPr bwMode="auto">
          <a:xfrm>
            <a:off x="4974910" y="3030852"/>
            <a:ext cx="2000250" cy="1428750"/>
          </a:xfrm>
          <a:prstGeom prst="rect">
            <a:avLst/>
          </a:prstGeom>
          <a:noFill/>
        </p:spPr>
      </p:pic>
      <p:pic>
        <p:nvPicPr>
          <p:cNvPr id="114694" name="Picture 6" descr="http://www.ugr.es/%7Equiored/qc/modos_normales/ch2o/ch2o_ir_6_an.gif"/>
          <p:cNvPicPr>
            <a:picLocks noChangeAspect="1" noChangeArrowheads="1" noCrop="1"/>
          </p:cNvPicPr>
          <p:nvPr/>
        </p:nvPicPr>
        <p:blipFill>
          <a:blip r:embed="rId8"/>
          <a:srcRect/>
          <a:stretch>
            <a:fillRect/>
          </a:stretch>
        </p:blipFill>
        <p:spPr bwMode="auto">
          <a:xfrm>
            <a:off x="5362580" y="5143512"/>
            <a:ext cx="1214446" cy="1214446"/>
          </a:xfrm>
          <a:prstGeom prst="rect">
            <a:avLst/>
          </a:prstGeom>
          <a:noFill/>
        </p:spPr>
      </p:pic>
      <p:sp>
        <p:nvSpPr>
          <p:cNvPr id="8" name="7 Marcador de número de diapositiva"/>
          <p:cNvSpPr>
            <a:spLocks noGrp="1"/>
          </p:cNvSpPr>
          <p:nvPr>
            <p:ph type="sldNum" sz="quarter" idx="12"/>
          </p:nvPr>
        </p:nvSpPr>
        <p:spPr/>
        <p:txBody>
          <a:bodyPr/>
          <a:lstStyle/>
          <a:p>
            <a:fld id="{DE82AEC0-AB16-41FA-81A9-1E46C86A9B4A}"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1" fill="hold" nodeType="clickEffect">
                                  <p:stCondLst>
                                    <p:cond delay="0"/>
                                  </p:stCondLst>
                                  <p:childTnLst>
                                    <p:set>
                                      <p:cBhvr>
                                        <p:cTn id="11" dur="1" fill="hold">
                                          <p:stCondLst>
                                            <p:cond delay="0"/>
                                          </p:stCondLst>
                                        </p:cTn>
                                        <p:tgtEl>
                                          <p:spTgt spid="114690"/>
                                        </p:tgtEl>
                                        <p:attrNameLst>
                                          <p:attrName>style.visibility</p:attrName>
                                        </p:attrNameLst>
                                      </p:cBhvr>
                                      <p:to>
                                        <p:strVal val="visible"/>
                                      </p:to>
                                    </p:set>
                                    <p:anim calcmode="lin" valueType="num">
                                      <p:cBhvr additive="base">
                                        <p:cTn id="12" dur="1000" fill="hold"/>
                                        <p:tgtEl>
                                          <p:spTgt spid="114690"/>
                                        </p:tgtEl>
                                        <p:attrNameLst>
                                          <p:attrName>ppt_x</p:attrName>
                                        </p:attrNameLst>
                                      </p:cBhvr>
                                      <p:tavLst>
                                        <p:tav tm="0">
                                          <p:val>
                                            <p:strVal val="#ppt_x"/>
                                          </p:val>
                                        </p:tav>
                                        <p:tav tm="100000">
                                          <p:val>
                                            <p:strVal val="#ppt_x"/>
                                          </p:val>
                                        </p:tav>
                                      </p:tavLst>
                                    </p:anim>
                                    <p:anim calcmode="lin" valueType="num">
                                      <p:cBhvr additive="base">
                                        <p:cTn id="13" dur="1000" fill="hold"/>
                                        <p:tgtEl>
                                          <p:spTgt spid="11469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14691"/>
                                        </p:tgtEl>
                                        <p:attrNameLst>
                                          <p:attrName>style.visibility</p:attrName>
                                        </p:attrNameLst>
                                      </p:cBhvr>
                                      <p:to>
                                        <p:strVal val="visible"/>
                                      </p:to>
                                    </p:set>
                                    <p:anim calcmode="lin" valueType="num">
                                      <p:cBhvr additive="base">
                                        <p:cTn id="18" dur="1000" fill="hold"/>
                                        <p:tgtEl>
                                          <p:spTgt spid="114691"/>
                                        </p:tgtEl>
                                        <p:attrNameLst>
                                          <p:attrName>ppt_x</p:attrName>
                                        </p:attrNameLst>
                                      </p:cBhvr>
                                      <p:tavLst>
                                        <p:tav tm="0">
                                          <p:val>
                                            <p:strVal val="#ppt_x"/>
                                          </p:val>
                                        </p:tav>
                                        <p:tav tm="100000">
                                          <p:val>
                                            <p:strVal val="#ppt_x"/>
                                          </p:val>
                                        </p:tav>
                                      </p:tavLst>
                                    </p:anim>
                                    <p:anim calcmode="lin" valueType="num">
                                      <p:cBhvr additive="base">
                                        <p:cTn id="19" dur="1000" fill="hold"/>
                                        <p:tgtEl>
                                          <p:spTgt spid="11469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1" fill="hold" nodeType="clickEffect">
                                  <p:stCondLst>
                                    <p:cond delay="0"/>
                                  </p:stCondLst>
                                  <p:childTnLst>
                                    <p:set>
                                      <p:cBhvr>
                                        <p:cTn id="23" dur="1" fill="hold">
                                          <p:stCondLst>
                                            <p:cond delay="0"/>
                                          </p:stCondLst>
                                        </p:cTn>
                                        <p:tgtEl>
                                          <p:spTgt spid="114693"/>
                                        </p:tgtEl>
                                        <p:attrNameLst>
                                          <p:attrName>style.visibility</p:attrName>
                                        </p:attrNameLst>
                                      </p:cBhvr>
                                      <p:to>
                                        <p:strVal val="visible"/>
                                      </p:to>
                                    </p:set>
                                    <p:anim calcmode="lin" valueType="num">
                                      <p:cBhvr additive="base">
                                        <p:cTn id="24" dur="1000" fill="hold"/>
                                        <p:tgtEl>
                                          <p:spTgt spid="114693"/>
                                        </p:tgtEl>
                                        <p:attrNameLst>
                                          <p:attrName>ppt_x</p:attrName>
                                        </p:attrNameLst>
                                      </p:cBhvr>
                                      <p:tavLst>
                                        <p:tav tm="0">
                                          <p:val>
                                            <p:strVal val="#ppt_x"/>
                                          </p:val>
                                        </p:tav>
                                        <p:tav tm="100000">
                                          <p:val>
                                            <p:strVal val="#ppt_x"/>
                                          </p:val>
                                        </p:tav>
                                      </p:tavLst>
                                    </p:anim>
                                    <p:anim calcmode="lin" valueType="num">
                                      <p:cBhvr additive="base">
                                        <p:cTn id="25" dur="1000" fill="hold"/>
                                        <p:tgtEl>
                                          <p:spTgt spid="114693"/>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114694"/>
                                        </p:tgtEl>
                                        <p:attrNameLst>
                                          <p:attrName>style.visibility</p:attrName>
                                        </p:attrNameLst>
                                      </p:cBhvr>
                                      <p:to>
                                        <p:strVal val="visible"/>
                                      </p:to>
                                    </p:set>
                                    <p:anim calcmode="lin" valueType="num">
                                      <p:cBhvr additive="base">
                                        <p:cTn id="30" dur="1000" fill="hold"/>
                                        <p:tgtEl>
                                          <p:spTgt spid="114694"/>
                                        </p:tgtEl>
                                        <p:attrNameLst>
                                          <p:attrName>ppt_x</p:attrName>
                                        </p:attrNameLst>
                                      </p:cBhvr>
                                      <p:tavLst>
                                        <p:tav tm="0">
                                          <p:val>
                                            <p:strVal val="#ppt_x"/>
                                          </p:val>
                                        </p:tav>
                                        <p:tav tm="100000">
                                          <p:val>
                                            <p:strVal val="#ppt_x"/>
                                          </p:val>
                                        </p:tav>
                                      </p:tavLst>
                                    </p:anim>
                                    <p:anim calcmode="lin" valueType="num">
                                      <p:cBhvr additive="base">
                                        <p:cTn id="31" dur="1000" fill="hold"/>
                                        <p:tgtEl>
                                          <p:spTgt spid="1146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12"/>
            <a:ext cx="8358246" cy="1143000"/>
          </a:xfrm>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s-ES" b="1" cap="all" dirty="0" smtClean="0">
                <a:ln w="0"/>
                <a:solidFill>
                  <a:srgbClr val="FFFF00"/>
                </a:solidFill>
                <a:effectLst>
                  <a:reflection blurRad="12700" stA="50000" endPos="50000" dist="5000" dir="5400000" sy="-100000" rotWithShape="0"/>
                </a:effectLst>
                <a:latin typeface="Bodoni MT" pitchFamily="18" charset="0"/>
              </a:rPr>
              <a:t>Tipos de vibración</a:t>
            </a:r>
            <a:endParaRPr lang="es-ES" b="1" cap="all" dirty="0">
              <a:ln w="0"/>
              <a:solidFill>
                <a:srgbClr val="FFFF00"/>
              </a:solidFill>
              <a:effectLst>
                <a:reflection blurRad="12700" stA="50000" endPos="50000" dist="5000" dir="5400000" sy="-100000" rotWithShape="0"/>
              </a:effectLst>
              <a:latin typeface="Bodoni MT" pitchFamily="18" charset="0"/>
            </a:endParaRPr>
          </a:p>
        </p:txBody>
      </p:sp>
      <p:sp>
        <p:nvSpPr>
          <p:cNvPr id="3" name="2 Marcador de contenido"/>
          <p:cNvSpPr>
            <a:spLocks noGrp="1"/>
          </p:cNvSpPr>
          <p:nvPr>
            <p:ph idx="1"/>
          </p:nvPr>
        </p:nvSpPr>
        <p:spPr>
          <a:xfrm>
            <a:off x="428596" y="1981200"/>
            <a:ext cx="8358246" cy="4376758"/>
          </a:xfrm>
        </p:spPr>
        <p:txBody>
          <a:bodyPr/>
          <a:lstStyle/>
          <a:p>
            <a:pPr>
              <a:buNone/>
            </a:pPr>
            <a:r>
              <a:rPr lang="es-ES" dirty="0" smtClean="0">
                <a:solidFill>
                  <a:srgbClr val="66FF66"/>
                </a:solidFill>
                <a:latin typeface="Bodoni MT" pitchFamily="18" charset="0"/>
              </a:rPr>
              <a:t>Flexión</a:t>
            </a:r>
          </a:p>
          <a:p>
            <a:pPr marL="0" indent="0">
              <a:buNone/>
            </a:pPr>
            <a:r>
              <a:rPr lang="es-ES" sz="2000" dirty="0" smtClean="0">
                <a:latin typeface="Bodoni MT" pitchFamily="18" charset="0"/>
              </a:rPr>
              <a:t>Variación del ángulo de enlace. Pueden ser de Tijereteo en el plano, balanceo en el plano, aleteo fuera del plano, torsión fuera del plano.  </a:t>
            </a:r>
          </a:p>
          <a:p>
            <a:pPr marL="0" indent="0">
              <a:buNone/>
            </a:pPr>
            <a:endParaRPr lang="es-ES" sz="2000" dirty="0">
              <a:latin typeface="Bodoni MT" pitchFamily="18" charset="0"/>
            </a:endParaRPr>
          </a:p>
          <a:p>
            <a:pPr marL="0" indent="0">
              <a:buNone/>
            </a:pPr>
            <a:endParaRPr lang="es-ES" sz="2000" dirty="0" smtClean="0">
              <a:latin typeface="Bodoni MT" pitchFamily="18" charset="0"/>
            </a:endParaRPr>
          </a:p>
          <a:p>
            <a:pPr marL="0" indent="0">
              <a:buNone/>
            </a:pPr>
            <a:endParaRPr lang="es-ES" sz="2000" dirty="0">
              <a:latin typeface="Bodoni MT" pitchFamily="18" charset="0"/>
            </a:endParaRPr>
          </a:p>
          <a:p>
            <a:pPr marL="0" indent="0">
              <a:buNone/>
            </a:pPr>
            <a:endParaRPr lang="es-ES" sz="2000" dirty="0" smtClean="0">
              <a:latin typeface="Bodoni MT" pitchFamily="18" charset="0"/>
            </a:endParaRPr>
          </a:p>
          <a:p>
            <a:pPr marL="0" indent="0">
              <a:buNone/>
            </a:pPr>
            <a:endParaRPr lang="es-ES" sz="2000" dirty="0">
              <a:latin typeface="Bodoni MT" pitchFamily="18" charset="0"/>
            </a:endParaRPr>
          </a:p>
          <a:p>
            <a:pPr marL="0" indent="0">
              <a:buNone/>
            </a:pPr>
            <a:r>
              <a:rPr lang="es-ES" sz="2000" dirty="0" smtClean="0">
                <a:latin typeface="Bodoni MT" pitchFamily="18" charset="0"/>
              </a:rPr>
              <a:t>   Tijereteo                   Balanceo                     Aleteo                         Torsión</a:t>
            </a:r>
          </a:p>
          <a:p>
            <a:pPr>
              <a:buNone/>
            </a:pPr>
            <a:endParaRPr lang="es-ES" dirty="0">
              <a:latin typeface="Bodoni MT" pitchFamily="18" charset="0"/>
            </a:endParaRPr>
          </a:p>
        </p:txBody>
      </p:sp>
      <p:pic>
        <p:nvPicPr>
          <p:cNvPr id="116738" name="Picture 2" descr="http://upload.wikimedia.org/wikipedia/commons/6/60/Scissoring.gif">
            <a:hlinkClick r:id="rId3"/>
          </p:cNvPr>
          <p:cNvPicPr>
            <a:picLocks noChangeAspect="1" noChangeArrowheads="1" noCrop="1"/>
          </p:cNvPicPr>
          <p:nvPr/>
        </p:nvPicPr>
        <p:blipFill>
          <a:blip r:embed="rId4"/>
          <a:srcRect/>
          <a:stretch>
            <a:fillRect/>
          </a:stretch>
        </p:blipFill>
        <p:spPr bwMode="auto">
          <a:xfrm>
            <a:off x="158084" y="3214686"/>
            <a:ext cx="2000250" cy="1428750"/>
          </a:xfrm>
          <a:prstGeom prst="rect">
            <a:avLst/>
          </a:prstGeom>
          <a:noFill/>
        </p:spPr>
      </p:pic>
      <p:pic>
        <p:nvPicPr>
          <p:cNvPr id="116740" name="Picture 4" descr="http://upload.wikimedia.org/wikipedia/commons/1/14/Modo_rotacao.gif">
            <a:hlinkClick r:id="rId5"/>
          </p:cNvPr>
          <p:cNvPicPr>
            <a:picLocks noChangeAspect="1" noChangeArrowheads="1" noCrop="1"/>
          </p:cNvPicPr>
          <p:nvPr/>
        </p:nvPicPr>
        <p:blipFill>
          <a:blip r:embed="rId6"/>
          <a:srcRect/>
          <a:stretch>
            <a:fillRect/>
          </a:stretch>
        </p:blipFill>
        <p:spPr bwMode="auto">
          <a:xfrm>
            <a:off x="2285984" y="3214686"/>
            <a:ext cx="2000250" cy="1428750"/>
          </a:xfrm>
          <a:prstGeom prst="rect">
            <a:avLst/>
          </a:prstGeom>
          <a:noFill/>
        </p:spPr>
      </p:pic>
      <p:pic>
        <p:nvPicPr>
          <p:cNvPr id="116742" name="Picture 6" descr="http://upload.wikimedia.org/wikipedia/commons/8/84/Wagging.gif">
            <a:hlinkClick r:id="rId7"/>
          </p:cNvPr>
          <p:cNvPicPr>
            <a:picLocks noChangeAspect="1" noChangeArrowheads="1" noCrop="1"/>
          </p:cNvPicPr>
          <p:nvPr/>
        </p:nvPicPr>
        <p:blipFill>
          <a:blip r:embed="rId8"/>
          <a:srcRect/>
          <a:stretch>
            <a:fillRect/>
          </a:stretch>
        </p:blipFill>
        <p:spPr bwMode="auto">
          <a:xfrm>
            <a:off x="4429138" y="3214696"/>
            <a:ext cx="2000250" cy="1428750"/>
          </a:xfrm>
          <a:prstGeom prst="rect">
            <a:avLst/>
          </a:prstGeom>
          <a:noFill/>
        </p:spPr>
      </p:pic>
      <p:pic>
        <p:nvPicPr>
          <p:cNvPr id="116744" name="Picture 8" descr="http://upload.wikimedia.org/wikipedia/commons/4/40/Twisting.gif">
            <a:hlinkClick r:id="rId9"/>
          </p:cNvPr>
          <p:cNvPicPr>
            <a:picLocks noChangeAspect="1" noChangeArrowheads="1" noCrop="1"/>
          </p:cNvPicPr>
          <p:nvPr/>
        </p:nvPicPr>
        <p:blipFill>
          <a:blip r:embed="rId10"/>
          <a:srcRect/>
          <a:stretch>
            <a:fillRect/>
          </a:stretch>
        </p:blipFill>
        <p:spPr bwMode="auto">
          <a:xfrm>
            <a:off x="6715154" y="3214696"/>
            <a:ext cx="2000250" cy="1428750"/>
          </a:xfrm>
          <a:prstGeom prst="rect">
            <a:avLst/>
          </a:prstGeom>
          <a:noFill/>
        </p:spPr>
      </p:pic>
      <p:sp>
        <p:nvSpPr>
          <p:cNvPr id="8" name="7 Marcador de número de diapositiva"/>
          <p:cNvSpPr>
            <a:spLocks noGrp="1"/>
          </p:cNvSpPr>
          <p:nvPr>
            <p:ph type="sldNum" sz="quarter" idx="12"/>
          </p:nvPr>
        </p:nvSpPr>
        <p:spPr/>
        <p:txBody>
          <a:bodyPr/>
          <a:lstStyle/>
          <a:p>
            <a:fld id="{DE82AEC0-AB16-41FA-81A9-1E46C86A9B4A}"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2000" fill="hold"/>
                                        <p:tgtEl>
                                          <p:spTgt spid="116738"/>
                                        </p:tgtEl>
                                        <p:attrNameLst>
                                          <p:attrName>ppt_x</p:attrName>
                                        </p:attrNameLst>
                                      </p:cBhvr>
                                      <p:tavLst>
                                        <p:tav tm="0">
                                          <p:val>
                                            <p:strVal val="#ppt_x"/>
                                          </p:val>
                                        </p:tav>
                                        <p:tav tm="100000">
                                          <p:val>
                                            <p:strVal val="#ppt_x"/>
                                          </p:val>
                                        </p:tav>
                                      </p:tavLst>
                                    </p:anim>
                                    <p:anim calcmode="lin" valueType="num">
                                      <p:cBhvr additive="base">
                                        <p:cTn id="8" dur="2000" fill="hold"/>
                                        <p:tgtEl>
                                          <p:spTgt spid="1167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16738"/>
                                        </p:tgtEl>
                                        <p:attrNameLst>
                                          <p:attrName>ppt_x</p:attrName>
                                        </p:attrNameLst>
                                      </p:cBhvr>
                                      <p:tavLst>
                                        <p:tav tm="0">
                                          <p:val>
                                            <p:strVal val="ppt_x"/>
                                          </p:val>
                                        </p:tav>
                                        <p:tav tm="100000">
                                          <p:val>
                                            <p:strVal val="ppt_x"/>
                                          </p:val>
                                        </p:tav>
                                      </p:tavLst>
                                    </p:anim>
                                    <p:anim calcmode="lin" valueType="num">
                                      <p:cBhvr additive="base">
                                        <p:cTn id="13" dur="500"/>
                                        <p:tgtEl>
                                          <p:spTgt spid="116738"/>
                                        </p:tgtEl>
                                        <p:attrNameLst>
                                          <p:attrName>ppt_y</p:attrName>
                                        </p:attrNameLst>
                                      </p:cBhvr>
                                      <p:tavLst>
                                        <p:tav tm="0">
                                          <p:val>
                                            <p:strVal val="ppt_y"/>
                                          </p:val>
                                        </p:tav>
                                        <p:tav tm="100000">
                                          <p:val>
                                            <p:strVal val="1+ppt_h/2"/>
                                          </p:val>
                                        </p:tav>
                                      </p:tavLst>
                                    </p:anim>
                                    <p:set>
                                      <p:cBhvr>
                                        <p:cTn id="14" dur="1" fill="hold">
                                          <p:stCondLst>
                                            <p:cond delay="499"/>
                                          </p:stCondLst>
                                        </p:cTn>
                                        <p:tgtEl>
                                          <p:spTgt spid="116738"/>
                                        </p:tgtEl>
                                        <p:attrNameLst>
                                          <p:attrName>style.visibility</p:attrName>
                                        </p:attrNameLst>
                                      </p:cBhvr>
                                      <p:to>
                                        <p:strVal val="hidden"/>
                                      </p:to>
                                    </p:set>
                                  </p:childTnLst>
                                </p:cTn>
                              </p:par>
                            </p:childTnLst>
                          </p:cTn>
                        </p:par>
                        <p:par>
                          <p:cTn id="15" fill="hold">
                            <p:stCondLst>
                              <p:cond delay="500"/>
                            </p:stCondLst>
                            <p:childTnLst>
                              <p:par>
                                <p:cTn id="16" presetID="7" presetClass="entr" presetSubtype="4" fill="hold" nodeType="afterEffect">
                                  <p:stCondLst>
                                    <p:cond delay="0"/>
                                  </p:stCondLst>
                                  <p:childTnLst>
                                    <p:set>
                                      <p:cBhvr>
                                        <p:cTn id="17" dur="1" fill="hold">
                                          <p:stCondLst>
                                            <p:cond delay="0"/>
                                          </p:stCondLst>
                                        </p:cTn>
                                        <p:tgtEl>
                                          <p:spTgt spid="116740"/>
                                        </p:tgtEl>
                                        <p:attrNameLst>
                                          <p:attrName>style.visibility</p:attrName>
                                        </p:attrNameLst>
                                      </p:cBhvr>
                                      <p:to>
                                        <p:strVal val="visible"/>
                                      </p:to>
                                    </p:set>
                                    <p:anim calcmode="lin" valueType="num">
                                      <p:cBhvr additive="base">
                                        <p:cTn id="18" dur="2000" fill="hold"/>
                                        <p:tgtEl>
                                          <p:spTgt spid="116740"/>
                                        </p:tgtEl>
                                        <p:attrNameLst>
                                          <p:attrName>ppt_x</p:attrName>
                                        </p:attrNameLst>
                                      </p:cBhvr>
                                      <p:tavLst>
                                        <p:tav tm="0">
                                          <p:val>
                                            <p:strVal val="#ppt_x"/>
                                          </p:val>
                                        </p:tav>
                                        <p:tav tm="100000">
                                          <p:val>
                                            <p:strVal val="#ppt_x"/>
                                          </p:val>
                                        </p:tav>
                                      </p:tavLst>
                                    </p:anim>
                                    <p:anim calcmode="lin" valueType="num">
                                      <p:cBhvr additive="base">
                                        <p:cTn id="19" dur="2000" fill="hold"/>
                                        <p:tgtEl>
                                          <p:spTgt spid="1167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116740"/>
                                        </p:tgtEl>
                                        <p:attrNameLst>
                                          <p:attrName>ppt_x</p:attrName>
                                        </p:attrNameLst>
                                      </p:cBhvr>
                                      <p:tavLst>
                                        <p:tav tm="0">
                                          <p:val>
                                            <p:strVal val="ppt_x"/>
                                          </p:val>
                                        </p:tav>
                                        <p:tav tm="100000">
                                          <p:val>
                                            <p:strVal val="ppt_x"/>
                                          </p:val>
                                        </p:tav>
                                      </p:tavLst>
                                    </p:anim>
                                    <p:anim calcmode="lin" valueType="num">
                                      <p:cBhvr additive="base">
                                        <p:cTn id="24" dur="500"/>
                                        <p:tgtEl>
                                          <p:spTgt spid="116740"/>
                                        </p:tgtEl>
                                        <p:attrNameLst>
                                          <p:attrName>ppt_y</p:attrName>
                                        </p:attrNameLst>
                                      </p:cBhvr>
                                      <p:tavLst>
                                        <p:tav tm="0">
                                          <p:val>
                                            <p:strVal val="ppt_y"/>
                                          </p:val>
                                        </p:tav>
                                        <p:tav tm="100000">
                                          <p:val>
                                            <p:strVal val="1+ppt_h/2"/>
                                          </p:val>
                                        </p:tav>
                                      </p:tavLst>
                                    </p:anim>
                                    <p:set>
                                      <p:cBhvr>
                                        <p:cTn id="25" dur="1" fill="hold">
                                          <p:stCondLst>
                                            <p:cond delay="499"/>
                                          </p:stCondLst>
                                        </p:cTn>
                                        <p:tgtEl>
                                          <p:spTgt spid="116740"/>
                                        </p:tgtEl>
                                        <p:attrNameLst>
                                          <p:attrName>style.visibility</p:attrName>
                                        </p:attrNameLst>
                                      </p:cBhvr>
                                      <p:to>
                                        <p:strVal val="hidden"/>
                                      </p:to>
                                    </p:set>
                                  </p:childTnLst>
                                </p:cTn>
                              </p:par>
                            </p:childTnLst>
                          </p:cTn>
                        </p:par>
                        <p:par>
                          <p:cTn id="26" fill="hold">
                            <p:stCondLst>
                              <p:cond delay="500"/>
                            </p:stCondLst>
                            <p:childTnLst>
                              <p:par>
                                <p:cTn id="27" presetID="7" presetClass="entr" presetSubtype="4" fill="hold" nodeType="afterEffect">
                                  <p:stCondLst>
                                    <p:cond delay="0"/>
                                  </p:stCondLst>
                                  <p:childTnLst>
                                    <p:set>
                                      <p:cBhvr>
                                        <p:cTn id="28" dur="1" fill="hold">
                                          <p:stCondLst>
                                            <p:cond delay="0"/>
                                          </p:stCondLst>
                                        </p:cTn>
                                        <p:tgtEl>
                                          <p:spTgt spid="116742"/>
                                        </p:tgtEl>
                                        <p:attrNameLst>
                                          <p:attrName>style.visibility</p:attrName>
                                        </p:attrNameLst>
                                      </p:cBhvr>
                                      <p:to>
                                        <p:strVal val="visible"/>
                                      </p:to>
                                    </p:set>
                                    <p:anim calcmode="lin" valueType="num">
                                      <p:cBhvr additive="base">
                                        <p:cTn id="29" dur="2000" fill="hold"/>
                                        <p:tgtEl>
                                          <p:spTgt spid="116742"/>
                                        </p:tgtEl>
                                        <p:attrNameLst>
                                          <p:attrName>ppt_x</p:attrName>
                                        </p:attrNameLst>
                                      </p:cBhvr>
                                      <p:tavLst>
                                        <p:tav tm="0">
                                          <p:val>
                                            <p:strVal val="#ppt_x"/>
                                          </p:val>
                                        </p:tav>
                                        <p:tav tm="100000">
                                          <p:val>
                                            <p:strVal val="#ppt_x"/>
                                          </p:val>
                                        </p:tav>
                                      </p:tavLst>
                                    </p:anim>
                                    <p:anim calcmode="lin" valueType="num">
                                      <p:cBhvr additive="base">
                                        <p:cTn id="30" dur="2000" fill="hold"/>
                                        <p:tgtEl>
                                          <p:spTgt spid="11674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16742"/>
                                        </p:tgtEl>
                                        <p:attrNameLst>
                                          <p:attrName>ppt_x</p:attrName>
                                        </p:attrNameLst>
                                      </p:cBhvr>
                                      <p:tavLst>
                                        <p:tav tm="0">
                                          <p:val>
                                            <p:strVal val="ppt_x"/>
                                          </p:val>
                                        </p:tav>
                                        <p:tav tm="100000">
                                          <p:val>
                                            <p:strVal val="ppt_x"/>
                                          </p:val>
                                        </p:tav>
                                      </p:tavLst>
                                    </p:anim>
                                    <p:anim calcmode="lin" valueType="num">
                                      <p:cBhvr additive="base">
                                        <p:cTn id="35" dur="500"/>
                                        <p:tgtEl>
                                          <p:spTgt spid="116742"/>
                                        </p:tgtEl>
                                        <p:attrNameLst>
                                          <p:attrName>ppt_y</p:attrName>
                                        </p:attrNameLst>
                                      </p:cBhvr>
                                      <p:tavLst>
                                        <p:tav tm="0">
                                          <p:val>
                                            <p:strVal val="ppt_y"/>
                                          </p:val>
                                        </p:tav>
                                        <p:tav tm="100000">
                                          <p:val>
                                            <p:strVal val="1+ppt_h/2"/>
                                          </p:val>
                                        </p:tav>
                                      </p:tavLst>
                                    </p:anim>
                                    <p:set>
                                      <p:cBhvr>
                                        <p:cTn id="36" dur="1" fill="hold">
                                          <p:stCondLst>
                                            <p:cond delay="499"/>
                                          </p:stCondLst>
                                        </p:cTn>
                                        <p:tgtEl>
                                          <p:spTgt spid="116742"/>
                                        </p:tgtEl>
                                        <p:attrNameLst>
                                          <p:attrName>style.visibility</p:attrName>
                                        </p:attrNameLst>
                                      </p:cBhvr>
                                      <p:to>
                                        <p:strVal val="hidden"/>
                                      </p:to>
                                    </p:set>
                                  </p:childTnLst>
                                </p:cTn>
                              </p:par>
                            </p:childTnLst>
                          </p:cTn>
                        </p:par>
                        <p:par>
                          <p:cTn id="37" fill="hold">
                            <p:stCondLst>
                              <p:cond delay="500"/>
                            </p:stCondLst>
                            <p:childTnLst>
                              <p:par>
                                <p:cTn id="38" presetID="7" presetClass="entr" presetSubtype="4" fill="hold" nodeType="afterEffect">
                                  <p:stCondLst>
                                    <p:cond delay="0"/>
                                  </p:stCondLst>
                                  <p:childTnLst>
                                    <p:set>
                                      <p:cBhvr>
                                        <p:cTn id="39" dur="1" fill="hold">
                                          <p:stCondLst>
                                            <p:cond delay="0"/>
                                          </p:stCondLst>
                                        </p:cTn>
                                        <p:tgtEl>
                                          <p:spTgt spid="116744"/>
                                        </p:tgtEl>
                                        <p:attrNameLst>
                                          <p:attrName>style.visibility</p:attrName>
                                        </p:attrNameLst>
                                      </p:cBhvr>
                                      <p:to>
                                        <p:strVal val="visible"/>
                                      </p:to>
                                    </p:set>
                                    <p:anim calcmode="lin" valueType="num">
                                      <p:cBhvr additive="base">
                                        <p:cTn id="40" dur="2000" fill="hold"/>
                                        <p:tgtEl>
                                          <p:spTgt spid="116744"/>
                                        </p:tgtEl>
                                        <p:attrNameLst>
                                          <p:attrName>ppt_x</p:attrName>
                                        </p:attrNameLst>
                                      </p:cBhvr>
                                      <p:tavLst>
                                        <p:tav tm="0">
                                          <p:val>
                                            <p:strVal val="#ppt_x"/>
                                          </p:val>
                                        </p:tav>
                                        <p:tav tm="100000">
                                          <p:val>
                                            <p:strVal val="#ppt_x"/>
                                          </p:val>
                                        </p:tav>
                                      </p:tavLst>
                                    </p:anim>
                                    <p:anim calcmode="lin" valueType="num">
                                      <p:cBhvr additive="base">
                                        <p:cTn id="41" dur="2000" fill="hold"/>
                                        <p:tgtEl>
                                          <p:spTgt spid="11674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116744"/>
                                        </p:tgtEl>
                                        <p:attrNameLst>
                                          <p:attrName>ppt_x</p:attrName>
                                        </p:attrNameLst>
                                      </p:cBhvr>
                                      <p:tavLst>
                                        <p:tav tm="0">
                                          <p:val>
                                            <p:strVal val="ppt_x"/>
                                          </p:val>
                                        </p:tav>
                                        <p:tav tm="100000">
                                          <p:val>
                                            <p:strVal val="ppt_x"/>
                                          </p:val>
                                        </p:tav>
                                      </p:tavLst>
                                    </p:anim>
                                    <p:anim calcmode="lin" valueType="num">
                                      <p:cBhvr additive="base">
                                        <p:cTn id="46" dur="500"/>
                                        <p:tgtEl>
                                          <p:spTgt spid="116744"/>
                                        </p:tgtEl>
                                        <p:attrNameLst>
                                          <p:attrName>ppt_y</p:attrName>
                                        </p:attrNameLst>
                                      </p:cBhvr>
                                      <p:tavLst>
                                        <p:tav tm="0">
                                          <p:val>
                                            <p:strVal val="ppt_y"/>
                                          </p:val>
                                        </p:tav>
                                        <p:tav tm="100000">
                                          <p:val>
                                            <p:strVal val="1+ppt_h/2"/>
                                          </p:val>
                                        </p:tav>
                                      </p:tavLst>
                                    </p:anim>
                                    <p:set>
                                      <p:cBhvr>
                                        <p:cTn id="47" dur="1" fill="hold">
                                          <p:stCondLst>
                                            <p:cond delay="499"/>
                                          </p:stCondLst>
                                        </p:cTn>
                                        <p:tgtEl>
                                          <p:spTgt spid="116744"/>
                                        </p:tgtEl>
                                        <p:attrNameLst>
                                          <p:attrName>style.visibility</p:attrName>
                                        </p:attrNameLst>
                                      </p:cBhvr>
                                      <p:to>
                                        <p:strVal val="hidden"/>
                                      </p:to>
                                    </p:set>
                                  </p:childTnLst>
                                </p:cTn>
                              </p:par>
                            </p:childTnLst>
                          </p:cTn>
                        </p:par>
                        <p:par>
                          <p:cTn id="48" fill="hold">
                            <p:stCondLst>
                              <p:cond delay="500"/>
                            </p:stCondLst>
                            <p:childTnLst>
                              <p:par>
                                <p:cTn id="49" presetID="7" presetClass="entr" presetSubtype="4" fill="hold" nodeType="afterEffect">
                                  <p:stCondLst>
                                    <p:cond delay="0"/>
                                  </p:stCondLst>
                                  <p:childTnLst>
                                    <p:set>
                                      <p:cBhvr>
                                        <p:cTn id="50" dur="1" fill="hold">
                                          <p:stCondLst>
                                            <p:cond delay="0"/>
                                          </p:stCondLst>
                                        </p:cTn>
                                        <p:tgtEl>
                                          <p:spTgt spid="116738"/>
                                        </p:tgtEl>
                                        <p:attrNameLst>
                                          <p:attrName>style.visibility</p:attrName>
                                        </p:attrNameLst>
                                      </p:cBhvr>
                                      <p:to>
                                        <p:strVal val="visible"/>
                                      </p:to>
                                    </p:set>
                                    <p:anim calcmode="lin" valueType="num">
                                      <p:cBhvr additive="base">
                                        <p:cTn id="51" dur="1000" fill="hold"/>
                                        <p:tgtEl>
                                          <p:spTgt spid="116738"/>
                                        </p:tgtEl>
                                        <p:attrNameLst>
                                          <p:attrName>ppt_x</p:attrName>
                                        </p:attrNameLst>
                                      </p:cBhvr>
                                      <p:tavLst>
                                        <p:tav tm="0">
                                          <p:val>
                                            <p:strVal val="#ppt_x"/>
                                          </p:val>
                                        </p:tav>
                                        <p:tav tm="100000">
                                          <p:val>
                                            <p:strVal val="#ppt_x"/>
                                          </p:val>
                                        </p:tav>
                                      </p:tavLst>
                                    </p:anim>
                                    <p:anim calcmode="lin" valueType="num">
                                      <p:cBhvr additive="base">
                                        <p:cTn id="52" dur="1000" fill="hold"/>
                                        <p:tgtEl>
                                          <p:spTgt spid="11673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7" presetClass="entr" presetSubtype="4" fill="hold" nodeType="afterEffect">
                                  <p:stCondLst>
                                    <p:cond delay="0"/>
                                  </p:stCondLst>
                                  <p:childTnLst>
                                    <p:set>
                                      <p:cBhvr>
                                        <p:cTn id="55" dur="1" fill="hold">
                                          <p:stCondLst>
                                            <p:cond delay="0"/>
                                          </p:stCondLst>
                                        </p:cTn>
                                        <p:tgtEl>
                                          <p:spTgt spid="116740"/>
                                        </p:tgtEl>
                                        <p:attrNameLst>
                                          <p:attrName>style.visibility</p:attrName>
                                        </p:attrNameLst>
                                      </p:cBhvr>
                                      <p:to>
                                        <p:strVal val="visible"/>
                                      </p:to>
                                    </p:set>
                                    <p:anim calcmode="lin" valueType="num">
                                      <p:cBhvr additive="base">
                                        <p:cTn id="56" dur="1000" fill="hold"/>
                                        <p:tgtEl>
                                          <p:spTgt spid="116740"/>
                                        </p:tgtEl>
                                        <p:attrNameLst>
                                          <p:attrName>ppt_x</p:attrName>
                                        </p:attrNameLst>
                                      </p:cBhvr>
                                      <p:tavLst>
                                        <p:tav tm="0">
                                          <p:val>
                                            <p:strVal val="#ppt_x"/>
                                          </p:val>
                                        </p:tav>
                                        <p:tav tm="100000">
                                          <p:val>
                                            <p:strVal val="#ppt_x"/>
                                          </p:val>
                                        </p:tav>
                                      </p:tavLst>
                                    </p:anim>
                                    <p:anim calcmode="lin" valueType="num">
                                      <p:cBhvr additive="base">
                                        <p:cTn id="57" dur="1000" fill="hold"/>
                                        <p:tgtEl>
                                          <p:spTgt spid="116740"/>
                                        </p:tgtEl>
                                        <p:attrNameLst>
                                          <p:attrName>ppt_y</p:attrName>
                                        </p:attrNameLst>
                                      </p:cBhvr>
                                      <p:tavLst>
                                        <p:tav tm="0">
                                          <p:val>
                                            <p:strVal val="1+#ppt_h/2"/>
                                          </p:val>
                                        </p:tav>
                                        <p:tav tm="100000">
                                          <p:val>
                                            <p:strVal val="#ppt_y"/>
                                          </p:val>
                                        </p:tav>
                                      </p:tavLst>
                                    </p:anim>
                                  </p:childTnLst>
                                </p:cTn>
                              </p:par>
                            </p:childTnLst>
                          </p:cTn>
                        </p:par>
                        <p:par>
                          <p:cTn id="58" fill="hold">
                            <p:stCondLst>
                              <p:cond delay="2500"/>
                            </p:stCondLst>
                            <p:childTnLst>
                              <p:par>
                                <p:cTn id="59" presetID="7" presetClass="entr" presetSubtype="4" fill="hold" nodeType="afterEffect">
                                  <p:stCondLst>
                                    <p:cond delay="0"/>
                                  </p:stCondLst>
                                  <p:childTnLst>
                                    <p:set>
                                      <p:cBhvr>
                                        <p:cTn id="60" dur="1" fill="hold">
                                          <p:stCondLst>
                                            <p:cond delay="0"/>
                                          </p:stCondLst>
                                        </p:cTn>
                                        <p:tgtEl>
                                          <p:spTgt spid="116742"/>
                                        </p:tgtEl>
                                        <p:attrNameLst>
                                          <p:attrName>style.visibility</p:attrName>
                                        </p:attrNameLst>
                                      </p:cBhvr>
                                      <p:to>
                                        <p:strVal val="visible"/>
                                      </p:to>
                                    </p:set>
                                    <p:anim calcmode="lin" valueType="num">
                                      <p:cBhvr additive="base">
                                        <p:cTn id="61" dur="1000" fill="hold"/>
                                        <p:tgtEl>
                                          <p:spTgt spid="116742"/>
                                        </p:tgtEl>
                                        <p:attrNameLst>
                                          <p:attrName>ppt_x</p:attrName>
                                        </p:attrNameLst>
                                      </p:cBhvr>
                                      <p:tavLst>
                                        <p:tav tm="0">
                                          <p:val>
                                            <p:strVal val="#ppt_x"/>
                                          </p:val>
                                        </p:tav>
                                        <p:tav tm="100000">
                                          <p:val>
                                            <p:strVal val="#ppt_x"/>
                                          </p:val>
                                        </p:tav>
                                      </p:tavLst>
                                    </p:anim>
                                    <p:anim calcmode="lin" valueType="num">
                                      <p:cBhvr additive="base">
                                        <p:cTn id="62" dur="1000" fill="hold"/>
                                        <p:tgtEl>
                                          <p:spTgt spid="11674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7" presetClass="entr" presetSubtype="4" fill="hold" nodeType="afterEffect">
                                  <p:stCondLst>
                                    <p:cond delay="0"/>
                                  </p:stCondLst>
                                  <p:childTnLst>
                                    <p:set>
                                      <p:cBhvr>
                                        <p:cTn id="65" dur="1" fill="hold">
                                          <p:stCondLst>
                                            <p:cond delay="0"/>
                                          </p:stCondLst>
                                        </p:cTn>
                                        <p:tgtEl>
                                          <p:spTgt spid="116744"/>
                                        </p:tgtEl>
                                        <p:attrNameLst>
                                          <p:attrName>style.visibility</p:attrName>
                                        </p:attrNameLst>
                                      </p:cBhvr>
                                      <p:to>
                                        <p:strVal val="visible"/>
                                      </p:to>
                                    </p:set>
                                    <p:anim calcmode="lin" valueType="num">
                                      <p:cBhvr additive="base">
                                        <p:cTn id="66" dur="1000" fill="hold"/>
                                        <p:tgtEl>
                                          <p:spTgt spid="116744"/>
                                        </p:tgtEl>
                                        <p:attrNameLst>
                                          <p:attrName>ppt_x</p:attrName>
                                        </p:attrNameLst>
                                      </p:cBhvr>
                                      <p:tavLst>
                                        <p:tav tm="0">
                                          <p:val>
                                            <p:strVal val="#ppt_x"/>
                                          </p:val>
                                        </p:tav>
                                        <p:tav tm="100000">
                                          <p:val>
                                            <p:strVal val="#ppt_x"/>
                                          </p:val>
                                        </p:tav>
                                      </p:tavLst>
                                    </p:anim>
                                    <p:anim calcmode="lin" valueType="num">
                                      <p:cBhvr additive="base">
                                        <p:cTn id="67" dur="1000" fill="hold"/>
                                        <p:tgtEl>
                                          <p:spTgt spid="116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LSE">
  <a:themeElements>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fontScheme name="PUL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2512</TotalTime>
  <Words>962</Words>
  <Application>Microsoft Office PowerPoint</Application>
  <PresentationFormat>Presentación en pantalla (4:3)</PresentationFormat>
  <Paragraphs>263</Paragraphs>
  <Slides>29</Slides>
  <Notes>29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PULSE</vt:lpstr>
      <vt:lpstr>Documento</vt:lpstr>
      <vt:lpstr>Presentación de PowerPoint</vt:lpstr>
      <vt:lpstr>Presentación de PowerPoint</vt:lpstr>
      <vt:lpstr>Presentación de PowerPoint</vt:lpstr>
      <vt:lpstr>Regiones</vt:lpstr>
      <vt:lpstr>Espectros IR</vt:lpstr>
      <vt:lpstr>Absorción de Radiación IR</vt:lpstr>
      <vt:lpstr>Absorción de Radiación IR</vt:lpstr>
      <vt:lpstr>Tipos de vibración</vt:lpstr>
      <vt:lpstr>Tipos de vibración</vt:lpstr>
      <vt:lpstr>Modelo mecánico</vt:lpstr>
      <vt:lpstr>Modelo mecánico</vt:lpstr>
      <vt:lpstr>Tratamiento cuántico</vt:lpstr>
      <vt:lpstr>Tratamiento cuántico</vt:lpstr>
      <vt:lpstr>Nro de onda</vt:lpstr>
      <vt:lpstr>Oscilador Anarmónico</vt:lpstr>
      <vt:lpstr>Oscilador Anarmónico</vt:lpstr>
      <vt:lpstr>Modos de vibración</vt:lpstr>
      <vt:lpstr>Modos de vibración</vt:lpstr>
      <vt:lpstr>Acoplamiento Vibracional</vt:lpstr>
      <vt:lpstr>Vibraciones</vt:lpstr>
      <vt:lpstr>Presentación de PowerPoint</vt:lpstr>
      <vt:lpstr>Muestras</vt:lpstr>
      <vt:lpstr>Muestras</vt:lpstr>
      <vt:lpstr>Instrumentación</vt:lpstr>
      <vt:lpstr>Instrumentación</vt:lpstr>
      <vt:lpstr>Instrumentación</vt:lpstr>
      <vt:lpstr>Aplicaciones</vt:lpstr>
      <vt:lpstr>Aplicaciones</vt:lpstr>
      <vt:lpstr>Aplicaciones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Electrochemical Methods: Intro</dc:title>
  <dc:creator>John and Tammi Schaumloffel</dc:creator>
  <cp:lastModifiedBy>ExpeUEW7</cp:lastModifiedBy>
  <cp:revision>221</cp:revision>
  <dcterms:created xsi:type="dcterms:W3CDTF">2002-01-15T11:34:25Z</dcterms:created>
  <dcterms:modified xsi:type="dcterms:W3CDTF">2011-06-09T11:42:09Z</dcterms:modified>
</cp:coreProperties>
</file>