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6"/>
  </p:notesMasterIdLst>
  <p:handoutMasterIdLst>
    <p:handoutMasterId r:id="rId47"/>
  </p:handoutMasterIdLst>
  <p:sldIdLst>
    <p:sldId id="307" r:id="rId2"/>
    <p:sldId id="308" r:id="rId3"/>
    <p:sldId id="312" r:id="rId4"/>
    <p:sldId id="314" r:id="rId5"/>
    <p:sldId id="309" r:id="rId6"/>
    <p:sldId id="310" r:id="rId7"/>
    <p:sldId id="311" r:id="rId8"/>
    <p:sldId id="313" r:id="rId9"/>
    <p:sldId id="315" r:id="rId10"/>
    <p:sldId id="316" r:id="rId11"/>
    <p:sldId id="317" r:id="rId12"/>
    <p:sldId id="318" r:id="rId13"/>
    <p:sldId id="322" r:id="rId14"/>
    <p:sldId id="319" r:id="rId15"/>
    <p:sldId id="320" r:id="rId16"/>
    <p:sldId id="321" r:id="rId17"/>
    <p:sldId id="323" r:id="rId18"/>
    <p:sldId id="324" r:id="rId19"/>
    <p:sldId id="325" r:id="rId20"/>
    <p:sldId id="326" r:id="rId21"/>
    <p:sldId id="345" r:id="rId22"/>
    <p:sldId id="327" r:id="rId23"/>
    <p:sldId id="328" r:id="rId24"/>
    <p:sldId id="329" r:id="rId25"/>
    <p:sldId id="330" r:id="rId26"/>
    <p:sldId id="331" r:id="rId27"/>
    <p:sldId id="332" r:id="rId28"/>
    <p:sldId id="333" r:id="rId29"/>
    <p:sldId id="334" r:id="rId30"/>
    <p:sldId id="335" r:id="rId31"/>
    <p:sldId id="336" r:id="rId32"/>
    <p:sldId id="338" r:id="rId33"/>
    <p:sldId id="339" r:id="rId34"/>
    <p:sldId id="337" r:id="rId35"/>
    <p:sldId id="340" r:id="rId36"/>
    <p:sldId id="341" r:id="rId37"/>
    <p:sldId id="342" r:id="rId38"/>
    <p:sldId id="343" r:id="rId39"/>
    <p:sldId id="344" r:id="rId40"/>
    <p:sldId id="347" r:id="rId41"/>
    <p:sldId id="346" r:id="rId42"/>
    <p:sldId id="348" r:id="rId43"/>
    <p:sldId id="349" r:id="rId44"/>
    <p:sldId id="350" r:id="rId45"/>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FF0066"/>
    <a:srgbClr val="333300"/>
    <a:srgbClr val="00FFCC"/>
    <a:srgbClr val="000099"/>
    <a:srgbClr val="CCCCFF"/>
    <a:srgbClr val="0099CC"/>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667" autoAdjust="0"/>
  </p:normalViewPr>
  <p:slideViewPr>
    <p:cSldViewPr>
      <p:cViewPr varScale="1">
        <p:scale>
          <a:sx n="70" d="100"/>
          <a:sy n="70" d="100"/>
        </p:scale>
        <p:origin x="-720" y="-96"/>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14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V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A86C778A-0D88-48D4-98C9-092C85A38A1B}" type="datetimeFigureOut">
              <a:rPr lang="es-VE"/>
              <a:pPr>
                <a:defRPr/>
              </a:pPr>
              <a:t>24/06/2011</a:t>
            </a:fld>
            <a:endParaRPr lang="es-V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V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1F88CEA5-B41C-45E5-8E24-6EA4E122F560}" type="slidenum">
              <a:rPr lang="es-VE"/>
              <a:pPr>
                <a:defRPr/>
              </a:pPr>
              <a:t>‹Nº›</a:t>
            </a:fld>
            <a:endParaRPr lang="es-VE"/>
          </a:p>
        </p:txBody>
      </p:sp>
    </p:spTree>
    <p:extLst>
      <p:ext uri="{BB962C8B-B14F-4D97-AF65-F5344CB8AC3E}">
        <p14:creationId xmlns:p14="http://schemas.microsoft.com/office/powerpoint/2010/main" val="64610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s-E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s-E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s-E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CE0DA2B-52FE-4554-B1FC-1C3AFAE0CB7D}" type="slidenum">
              <a:rPr lang="es-ES"/>
              <a:pPr>
                <a:defRPr/>
              </a:pPr>
              <a:t>‹Nº›</a:t>
            </a:fld>
            <a:endParaRPr lang="es-ES"/>
          </a:p>
        </p:txBody>
      </p:sp>
    </p:spTree>
    <p:extLst>
      <p:ext uri="{BB962C8B-B14F-4D97-AF65-F5344CB8AC3E}">
        <p14:creationId xmlns:p14="http://schemas.microsoft.com/office/powerpoint/2010/main" val="783533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D0E45AA-4D0C-436A-8E2C-C796F090BEBD}" type="slidenum">
              <a:rPr lang="es-ES" smtClean="0"/>
              <a:pPr/>
              <a:t>1</a:t>
            </a:fld>
            <a:endParaRPr lang="es-E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10</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11</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12</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13</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14</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15</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16</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17</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18</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19</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a:t>
            </a:fld>
            <a:endParaRPr lang="es-ES"/>
          </a:p>
        </p:txBody>
      </p:sp>
    </p:spTree>
    <p:extLst>
      <p:ext uri="{BB962C8B-B14F-4D97-AF65-F5344CB8AC3E}">
        <p14:creationId xmlns:p14="http://schemas.microsoft.com/office/powerpoint/2010/main" val="3761936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20</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21</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22</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23</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24</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25</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26</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27</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28</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29</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30</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31</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32</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33</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34</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35</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36</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37</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38</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39</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a:t>
            </a:fld>
            <a:endParaRPr lang="es-ES"/>
          </a:p>
        </p:txBody>
      </p:sp>
    </p:spTree>
    <p:extLst>
      <p:ext uri="{BB962C8B-B14F-4D97-AF65-F5344CB8AC3E}">
        <p14:creationId xmlns:p14="http://schemas.microsoft.com/office/powerpoint/2010/main" val="3761936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40</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41</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42</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43</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44</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5</a:t>
            </a:fld>
            <a:endParaRPr lang="es-ES"/>
          </a:p>
        </p:txBody>
      </p:sp>
    </p:spTree>
    <p:extLst>
      <p:ext uri="{BB962C8B-B14F-4D97-AF65-F5344CB8AC3E}">
        <p14:creationId xmlns:p14="http://schemas.microsoft.com/office/powerpoint/2010/main" val="49518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6</a:t>
            </a:fld>
            <a:endParaRPr lang="es-ES"/>
          </a:p>
        </p:txBody>
      </p:sp>
    </p:spTree>
    <p:extLst>
      <p:ext uri="{BB962C8B-B14F-4D97-AF65-F5344CB8AC3E}">
        <p14:creationId xmlns:p14="http://schemas.microsoft.com/office/powerpoint/2010/main" val="374099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7</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8</a:t>
            </a:fld>
            <a:endParaRPr lang="es-ES"/>
          </a:p>
        </p:txBody>
      </p:sp>
    </p:spTree>
    <p:extLst>
      <p:ext uri="{BB962C8B-B14F-4D97-AF65-F5344CB8AC3E}">
        <p14:creationId xmlns:p14="http://schemas.microsoft.com/office/powerpoint/2010/main" val="255562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pPr>
              <a:defRPr/>
            </a:pPr>
            <a:fld id="{8CE0DA2B-52FE-4554-B1FC-1C3AFAE0CB7D}" type="slidenum">
              <a:rPr lang="es-ES" smtClean="0"/>
              <a:pPr>
                <a:defRPr/>
              </a:pPr>
              <a:t>9</a:t>
            </a:fld>
            <a:endParaRPr lang="es-ES"/>
          </a:p>
        </p:txBody>
      </p:sp>
    </p:spTree>
    <p:extLst>
      <p:ext uri="{BB962C8B-B14F-4D97-AF65-F5344CB8AC3E}">
        <p14:creationId xmlns:p14="http://schemas.microsoft.com/office/powerpoint/2010/main" val="255562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s-ES">
                <a:cs typeface="+mn-cs"/>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s-ES">
                <a:cs typeface="+mn-cs"/>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s-ES">
                <a:cs typeface="+mn-cs"/>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s-ES">
                <a:cs typeface="+mn-cs"/>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s-ES"/>
              <a:t>Haga clic para modificar el estilo de título del patrón</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s-E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s-E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736D3309-C049-4DCE-9156-B2E3EAA0DAE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2"/>
          <p:cNvSpPr>
            <a:spLocks noGrp="1" noChangeArrowheads="1"/>
          </p:cNvSpPr>
          <p:nvPr>
            <p:ph type="dt" sz="half" idx="10"/>
          </p:nvPr>
        </p:nvSpPr>
        <p:spPr>
          <a:ln/>
        </p:spPr>
        <p:txBody>
          <a:bodyPr/>
          <a:lstStyle>
            <a:lvl1pPr>
              <a:defRPr/>
            </a:lvl1pPr>
          </a:lstStyle>
          <a:p>
            <a:pPr>
              <a:defRPr/>
            </a:pPr>
            <a:endParaRPr lang="es-ES"/>
          </a:p>
        </p:txBody>
      </p:sp>
      <p:sp>
        <p:nvSpPr>
          <p:cNvPr id="5" name="Rectangle 13"/>
          <p:cNvSpPr>
            <a:spLocks noGrp="1" noChangeArrowheads="1"/>
          </p:cNvSpPr>
          <p:nvPr>
            <p:ph type="ftr" sz="quarter" idx="11"/>
          </p:nvPr>
        </p:nvSpPr>
        <p:spPr>
          <a:ln/>
        </p:spPr>
        <p:txBody>
          <a:bodyPr/>
          <a:lstStyle>
            <a:lvl1pPr>
              <a:defRPr/>
            </a:lvl1pPr>
          </a:lstStyle>
          <a:p>
            <a:pPr>
              <a:defRPr/>
            </a:pPr>
            <a:endParaRPr lang="es-ES"/>
          </a:p>
        </p:txBody>
      </p:sp>
      <p:sp>
        <p:nvSpPr>
          <p:cNvPr id="6" name="Rectangle 14"/>
          <p:cNvSpPr>
            <a:spLocks noGrp="1" noChangeArrowheads="1"/>
          </p:cNvSpPr>
          <p:nvPr>
            <p:ph type="sldNum" sz="quarter" idx="12"/>
          </p:nvPr>
        </p:nvSpPr>
        <p:spPr>
          <a:ln/>
        </p:spPr>
        <p:txBody>
          <a:bodyPr/>
          <a:lstStyle>
            <a:lvl1pPr>
              <a:defRPr/>
            </a:lvl1pPr>
          </a:lstStyle>
          <a:p>
            <a:pPr>
              <a:defRPr/>
            </a:pPr>
            <a:fld id="{D7C675ED-15B9-445B-932A-E80C1D9DBC4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2"/>
          <p:cNvSpPr>
            <a:spLocks noGrp="1" noChangeArrowheads="1"/>
          </p:cNvSpPr>
          <p:nvPr>
            <p:ph type="dt" sz="half" idx="10"/>
          </p:nvPr>
        </p:nvSpPr>
        <p:spPr>
          <a:ln/>
        </p:spPr>
        <p:txBody>
          <a:bodyPr/>
          <a:lstStyle>
            <a:lvl1pPr>
              <a:defRPr/>
            </a:lvl1pPr>
          </a:lstStyle>
          <a:p>
            <a:pPr>
              <a:defRPr/>
            </a:pPr>
            <a:endParaRPr lang="es-ES"/>
          </a:p>
        </p:txBody>
      </p:sp>
      <p:sp>
        <p:nvSpPr>
          <p:cNvPr id="5" name="Rectangle 13"/>
          <p:cNvSpPr>
            <a:spLocks noGrp="1" noChangeArrowheads="1"/>
          </p:cNvSpPr>
          <p:nvPr>
            <p:ph type="ftr" sz="quarter" idx="11"/>
          </p:nvPr>
        </p:nvSpPr>
        <p:spPr>
          <a:ln/>
        </p:spPr>
        <p:txBody>
          <a:bodyPr/>
          <a:lstStyle>
            <a:lvl1pPr>
              <a:defRPr/>
            </a:lvl1pPr>
          </a:lstStyle>
          <a:p>
            <a:pPr>
              <a:defRPr/>
            </a:pPr>
            <a:endParaRPr lang="es-ES"/>
          </a:p>
        </p:txBody>
      </p:sp>
      <p:sp>
        <p:nvSpPr>
          <p:cNvPr id="6" name="Rectangle 14"/>
          <p:cNvSpPr>
            <a:spLocks noGrp="1" noChangeArrowheads="1"/>
          </p:cNvSpPr>
          <p:nvPr>
            <p:ph type="sldNum" sz="quarter" idx="12"/>
          </p:nvPr>
        </p:nvSpPr>
        <p:spPr>
          <a:ln/>
        </p:spPr>
        <p:txBody>
          <a:bodyPr/>
          <a:lstStyle>
            <a:lvl1pPr>
              <a:defRPr/>
            </a:lvl1pPr>
          </a:lstStyle>
          <a:p>
            <a:pPr>
              <a:defRPr/>
            </a:pPr>
            <a:fld id="{6C4FCDD4-BC1A-45C8-9230-0709C8D0122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2"/>
          <p:cNvSpPr>
            <a:spLocks noGrp="1" noChangeArrowheads="1"/>
          </p:cNvSpPr>
          <p:nvPr>
            <p:ph type="dt" sz="half" idx="10"/>
          </p:nvPr>
        </p:nvSpPr>
        <p:spPr>
          <a:ln/>
        </p:spPr>
        <p:txBody>
          <a:bodyPr/>
          <a:lstStyle>
            <a:lvl1pPr>
              <a:defRPr/>
            </a:lvl1pPr>
          </a:lstStyle>
          <a:p>
            <a:pPr>
              <a:defRPr/>
            </a:pPr>
            <a:endParaRPr lang="es-ES"/>
          </a:p>
        </p:txBody>
      </p:sp>
      <p:sp>
        <p:nvSpPr>
          <p:cNvPr id="5" name="Rectangle 13"/>
          <p:cNvSpPr>
            <a:spLocks noGrp="1" noChangeArrowheads="1"/>
          </p:cNvSpPr>
          <p:nvPr>
            <p:ph type="ftr" sz="quarter" idx="11"/>
          </p:nvPr>
        </p:nvSpPr>
        <p:spPr>
          <a:ln/>
        </p:spPr>
        <p:txBody>
          <a:bodyPr/>
          <a:lstStyle>
            <a:lvl1pPr>
              <a:defRPr/>
            </a:lvl1pPr>
          </a:lstStyle>
          <a:p>
            <a:pPr>
              <a:defRPr/>
            </a:pPr>
            <a:endParaRPr lang="es-ES"/>
          </a:p>
        </p:txBody>
      </p:sp>
      <p:sp>
        <p:nvSpPr>
          <p:cNvPr id="6" name="Rectangle 14"/>
          <p:cNvSpPr>
            <a:spLocks noGrp="1" noChangeArrowheads="1"/>
          </p:cNvSpPr>
          <p:nvPr>
            <p:ph type="sldNum" sz="quarter" idx="12"/>
          </p:nvPr>
        </p:nvSpPr>
        <p:spPr>
          <a:ln/>
        </p:spPr>
        <p:txBody>
          <a:bodyPr/>
          <a:lstStyle>
            <a:lvl1pPr>
              <a:defRPr/>
            </a:lvl1pPr>
          </a:lstStyle>
          <a:p>
            <a:pPr>
              <a:defRPr/>
            </a:pPr>
            <a:fld id="{356F6918-AAB9-4A25-89C2-5A61E0C0237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2"/>
          <p:cNvSpPr>
            <a:spLocks noGrp="1" noChangeArrowheads="1"/>
          </p:cNvSpPr>
          <p:nvPr>
            <p:ph type="dt" sz="half" idx="10"/>
          </p:nvPr>
        </p:nvSpPr>
        <p:spPr>
          <a:ln/>
        </p:spPr>
        <p:txBody>
          <a:bodyPr/>
          <a:lstStyle>
            <a:lvl1pPr>
              <a:defRPr/>
            </a:lvl1pPr>
          </a:lstStyle>
          <a:p>
            <a:pPr>
              <a:defRPr/>
            </a:pPr>
            <a:endParaRPr lang="es-ES"/>
          </a:p>
        </p:txBody>
      </p:sp>
      <p:sp>
        <p:nvSpPr>
          <p:cNvPr id="5" name="Rectangle 13"/>
          <p:cNvSpPr>
            <a:spLocks noGrp="1" noChangeArrowheads="1"/>
          </p:cNvSpPr>
          <p:nvPr>
            <p:ph type="ftr" sz="quarter" idx="11"/>
          </p:nvPr>
        </p:nvSpPr>
        <p:spPr>
          <a:ln/>
        </p:spPr>
        <p:txBody>
          <a:bodyPr/>
          <a:lstStyle>
            <a:lvl1pPr>
              <a:defRPr/>
            </a:lvl1pPr>
          </a:lstStyle>
          <a:p>
            <a:pPr>
              <a:defRPr/>
            </a:pPr>
            <a:endParaRPr lang="es-ES"/>
          </a:p>
        </p:txBody>
      </p:sp>
      <p:sp>
        <p:nvSpPr>
          <p:cNvPr id="6" name="Rectangle 14"/>
          <p:cNvSpPr>
            <a:spLocks noGrp="1" noChangeArrowheads="1"/>
          </p:cNvSpPr>
          <p:nvPr>
            <p:ph type="sldNum" sz="quarter" idx="12"/>
          </p:nvPr>
        </p:nvSpPr>
        <p:spPr>
          <a:ln/>
        </p:spPr>
        <p:txBody>
          <a:bodyPr/>
          <a:lstStyle>
            <a:lvl1pPr>
              <a:defRPr/>
            </a:lvl1pPr>
          </a:lstStyle>
          <a:p>
            <a:pPr>
              <a:defRPr/>
            </a:pPr>
            <a:fld id="{7FB0DEFC-3CD8-4649-ABE3-52258A98E98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2"/>
          <p:cNvSpPr>
            <a:spLocks noGrp="1" noChangeArrowheads="1"/>
          </p:cNvSpPr>
          <p:nvPr>
            <p:ph type="dt" sz="half" idx="10"/>
          </p:nvPr>
        </p:nvSpPr>
        <p:spPr>
          <a:ln/>
        </p:spPr>
        <p:txBody>
          <a:bodyPr/>
          <a:lstStyle>
            <a:lvl1pPr>
              <a:defRPr/>
            </a:lvl1pPr>
          </a:lstStyle>
          <a:p>
            <a:pPr>
              <a:defRPr/>
            </a:pPr>
            <a:endParaRPr lang="es-ES"/>
          </a:p>
        </p:txBody>
      </p:sp>
      <p:sp>
        <p:nvSpPr>
          <p:cNvPr id="6" name="Rectangle 13"/>
          <p:cNvSpPr>
            <a:spLocks noGrp="1" noChangeArrowheads="1"/>
          </p:cNvSpPr>
          <p:nvPr>
            <p:ph type="ftr" sz="quarter" idx="11"/>
          </p:nvPr>
        </p:nvSpPr>
        <p:spPr>
          <a:ln/>
        </p:spPr>
        <p:txBody>
          <a:bodyPr/>
          <a:lstStyle>
            <a:lvl1pPr>
              <a:defRPr/>
            </a:lvl1pPr>
          </a:lstStyle>
          <a:p>
            <a:pPr>
              <a:defRPr/>
            </a:pPr>
            <a:endParaRPr lang="es-ES"/>
          </a:p>
        </p:txBody>
      </p:sp>
      <p:sp>
        <p:nvSpPr>
          <p:cNvPr id="7" name="Rectangle 14"/>
          <p:cNvSpPr>
            <a:spLocks noGrp="1" noChangeArrowheads="1"/>
          </p:cNvSpPr>
          <p:nvPr>
            <p:ph type="sldNum" sz="quarter" idx="12"/>
          </p:nvPr>
        </p:nvSpPr>
        <p:spPr>
          <a:ln/>
        </p:spPr>
        <p:txBody>
          <a:bodyPr/>
          <a:lstStyle>
            <a:lvl1pPr>
              <a:defRPr/>
            </a:lvl1pPr>
          </a:lstStyle>
          <a:p>
            <a:pPr>
              <a:defRPr/>
            </a:pPr>
            <a:fld id="{CB079138-86EE-4D2A-9C53-EC3E4CB7BBF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2"/>
          <p:cNvSpPr>
            <a:spLocks noGrp="1" noChangeArrowheads="1"/>
          </p:cNvSpPr>
          <p:nvPr>
            <p:ph type="dt" sz="half" idx="10"/>
          </p:nvPr>
        </p:nvSpPr>
        <p:spPr>
          <a:ln/>
        </p:spPr>
        <p:txBody>
          <a:bodyPr/>
          <a:lstStyle>
            <a:lvl1pPr>
              <a:defRPr/>
            </a:lvl1pPr>
          </a:lstStyle>
          <a:p>
            <a:pPr>
              <a:defRPr/>
            </a:pPr>
            <a:endParaRPr lang="es-ES"/>
          </a:p>
        </p:txBody>
      </p:sp>
      <p:sp>
        <p:nvSpPr>
          <p:cNvPr id="8" name="Rectangle 13"/>
          <p:cNvSpPr>
            <a:spLocks noGrp="1" noChangeArrowheads="1"/>
          </p:cNvSpPr>
          <p:nvPr>
            <p:ph type="ftr" sz="quarter" idx="11"/>
          </p:nvPr>
        </p:nvSpPr>
        <p:spPr>
          <a:ln/>
        </p:spPr>
        <p:txBody>
          <a:bodyPr/>
          <a:lstStyle>
            <a:lvl1pPr>
              <a:defRPr/>
            </a:lvl1pPr>
          </a:lstStyle>
          <a:p>
            <a:pPr>
              <a:defRPr/>
            </a:pPr>
            <a:endParaRPr lang="es-ES"/>
          </a:p>
        </p:txBody>
      </p:sp>
      <p:sp>
        <p:nvSpPr>
          <p:cNvPr id="9" name="Rectangle 14"/>
          <p:cNvSpPr>
            <a:spLocks noGrp="1" noChangeArrowheads="1"/>
          </p:cNvSpPr>
          <p:nvPr>
            <p:ph type="sldNum" sz="quarter" idx="12"/>
          </p:nvPr>
        </p:nvSpPr>
        <p:spPr>
          <a:ln/>
        </p:spPr>
        <p:txBody>
          <a:bodyPr/>
          <a:lstStyle>
            <a:lvl1pPr>
              <a:defRPr/>
            </a:lvl1pPr>
          </a:lstStyle>
          <a:p>
            <a:pPr>
              <a:defRPr/>
            </a:pPr>
            <a:fld id="{2D3EA793-8619-4793-BFD5-311DE168266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2"/>
          <p:cNvSpPr>
            <a:spLocks noGrp="1" noChangeArrowheads="1"/>
          </p:cNvSpPr>
          <p:nvPr>
            <p:ph type="dt" sz="half" idx="10"/>
          </p:nvPr>
        </p:nvSpPr>
        <p:spPr>
          <a:ln/>
        </p:spPr>
        <p:txBody>
          <a:bodyPr/>
          <a:lstStyle>
            <a:lvl1pPr>
              <a:defRPr/>
            </a:lvl1pPr>
          </a:lstStyle>
          <a:p>
            <a:pPr>
              <a:defRPr/>
            </a:pPr>
            <a:endParaRPr lang="es-ES"/>
          </a:p>
        </p:txBody>
      </p:sp>
      <p:sp>
        <p:nvSpPr>
          <p:cNvPr id="4" name="Rectangle 13"/>
          <p:cNvSpPr>
            <a:spLocks noGrp="1" noChangeArrowheads="1"/>
          </p:cNvSpPr>
          <p:nvPr>
            <p:ph type="ftr" sz="quarter" idx="11"/>
          </p:nvPr>
        </p:nvSpPr>
        <p:spPr>
          <a:ln/>
        </p:spPr>
        <p:txBody>
          <a:bodyPr/>
          <a:lstStyle>
            <a:lvl1pPr>
              <a:defRPr/>
            </a:lvl1pPr>
          </a:lstStyle>
          <a:p>
            <a:pPr>
              <a:defRPr/>
            </a:pPr>
            <a:endParaRPr lang="es-ES"/>
          </a:p>
        </p:txBody>
      </p:sp>
      <p:sp>
        <p:nvSpPr>
          <p:cNvPr id="5" name="Rectangle 14"/>
          <p:cNvSpPr>
            <a:spLocks noGrp="1" noChangeArrowheads="1"/>
          </p:cNvSpPr>
          <p:nvPr>
            <p:ph type="sldNum" sz="quarter" idx="12"/>
          </p:nvPr>
        </p:nvSpPr>
        <p:spPr>
          <a:ln/>
        </p:spPr>
        <p:txBody>
          <a:bodyPr/>
          <a:lstStyle>
            <a:lvl1pPr>
              <a:defRPr/>
            </a:lvl1pPr>
          </a:lstStyle>
          <a:p>
            <a:pPr>
              <a:defRPr/>
            </a:pPr>
            <a:fld id="{CF0F6970-D933-4119-935F-0C0435DD43A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s-ES"/>
          </a:p>
        </p:txBody>
      </p:sp>
      <p:sp>
        <p:nvSpPr>
          <p:cNvPr id="3" name="Rectangle 13"/>
          <p:cNvSpPr>
            <a:spLocks noGrp="1" noChangeArrowheads="1"/>
          </p:cNvSpPr>
          <p:nvPr>
            <p:ph type="ftr" sz="quarter" idx="11"/>
          </p:nvPr>
        </p:nvSpPr>
        <p:spPr>
          <a:ln/>
        </p:spPr>
        <p:txBody>
          <a:bodyPr/>
          <a:lstStyle>
            <a:lvl1pPr>
              <a:defRPr/>
            </a:lvl1pPr>
          </a:lstStyle>
          <a:p>
            <a:pPr>
              <a:defRPr/>
            </a:pPr>
            <a:endParaRPr lang="es-ES"/>
          </a:p>
        </p:txBody>
      </p:sp>
      <p:sp>
        <p:nvSpPr>
          <p:cNvPr id="4" name="Rectangle 14"/>
          <p:cNvSpPr>
            <a:spLocks noGrp="1" noChangeArrowheads="1"/>
          </p:cNvSpPr>
          <p:nvPr>
            <p:ph type="sldNum" sz="quarter" idx="12"/>
          </p:nvPr>
        </p:nvSpPr>
        <p:spPr>
          <a:ln/>
        </p:spPr>
        <p:txBody>
          <a:bodyPr/>
          <a:lstStyle>
            <a:lvl1pPr>
              <a:defRPr/>
            </a:lvl1pPr>
          </a:lstStyle>
          <a:p>
            <a:pPr>
              <a:defRPr/>
            </a:pPr>
            <a:fld id="{F12C5E9C-96EB-41EE-A04C-D4BCF6A2B1F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2"/>
          <p:cNvSpPr>
            <a:spLocks noGrp="1" noChangeArrowheads="1"/>
          </p:cNvSpPr>
          <p:nvPr>
            <p:ph type="dt" sz="half" idx="10"/>
          </p:nvPr>
        </p:nvSpPr>
        <p:spPr>
          <a:ln/>
        </p:spPr>
        <p:txBody>
          <a:bodyPr/>
          <a:lstStyle>
            <a:lvl1pPr>
              <a:defRPr/>
            </a:lvl1pPr>
          </a:lstStyle>
          <a:p>
            <a:pPr>
              <a:defRPr/>
            </a:pPr>
            <a:endParaRPr lang="es-ES"/>
          </a:p>
        </p:txBody>
      </p:sp>
      <p:sp>
        <p:nvSpPr>
          <p:cNvPr id="6" name="Rectangle 13"/>
          <p:cNvSpPr>
            <a:spLocks noGrp="1" noChangeArrowheads="1"/>
          </p:cNvSpPr>
          <p:nvPr>
            <p:ph type="ftr" sz="quarter" idx="11"/>
          </p:nvPr>
        </p:nvSpPr>
        <p:spPr>
          <a:ln/>
        </p:spPr>
        <p:txBody>
          <a:bodyPr/>
          <a:lstStyle>
            <a:lvl1pPr>
              <a:defRPr/>
            </a:lvl1pPr>
          </a:lstStyle>
          <a:p>
            <a:pPr>
              <a:defRPr/>
            </a:pPr>
            <a:endParaRPr lang="es-ES"/>
          </a:p>
        </p:txBody>
      </p:sp>
      <p:sp>
        <p:nvSpPr>
          <p:cNvPr id="7" name="Rectangle 14"/>
          <p:cNvSpPr>
            <a:spLocks noGrp="1" noChangeArrowheads="1"/>
          </p:cNvSpPr>
          <p:nvPr>
            <p:ph type="sldNum" sz="quarter" idx="12"/>
          </p:nvPr>
        </p:nvSpPr>
        <p:spPr>
          <a:ln/>
        </p:spPr>
        <p:txBody>
          <a:bodyPr/>
          <a:lstStyle>
            <a:lvl1pPr>
              <a:defRPr/>
            </a:lvl1pPr>
          </a:lstStyle>
          <a:p>
            <a:pPr>
              <a:defRPr/>
            </a:pPr>
            <a:fld id="{EA6400DC-F587-4EE9-B710-381F1DB0881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2"/>
          <p:cNvSpPr>
            <a:spLocks noGrp="1" noChangeArrowheads="1"/>
          </p:cNvSpPr>
          <p:nvPr>
            <p:ph type="dt" sz="half" idx="10"/>
          </p:nvPr>
        </p:nvSpPr>
        <p:spPr>
          <a:ln/>
        </p:spPr>
        <p:txBody>
          <a:bodyPr/>
          <a:lstStyle>
            <a:lvl1pPr>
              <a:defRPr/>
            </a:lvl1pPr>
          </a:lstStyle>
          <a:p>
            <a:pPr>
              <a:defRPr/>
            </a:pPr>
            <a:endParaRPr lang="es-ES"/>
          </a:p>
        </p:txBody>
      </p:sp>
      <p:sp>
        <p:nvSpPr>
          <p:cNvPr id="6" name="Rectangle 13"/>
          <p:cNvSpPr>
            <a:spLocks noGrp="1" noChangeArrowheads="1"/>
          </p:cNvSpPr>
          <p:nvPr>
            <p:ph type="ftr" sz="quarter" idx="11"/>
          </p:nvPr>
        </p:nvSpPr>
        <p:spPr>
          <a:ln/>
        </p:spPr>
        <p:txBody>
          <a:bodyPr/>
          <a:lstStyle>
            <a:lvl1pPr>
              <a:defRPr/>
            </a:lvl1pPr>
          </a:lstStyle>
          <a:p>
            <a:pPr>
              <a:defRPr/>
            </a:pPr>
            <a:endParaRPr lang="es-ES"/>
          </a:p>
        </p:txBody>
      </p:sp>
      <p:sp>
        <p:nvSpPr>
          <p:cNvPr id="7" name="Rectangle 14"/>
          <p:cNvSpPr>
            <a:spLocks noGrp="1" noChangeArrowheads="1"/>
          </p:cNvSpPr>
          <p:nvPr>
            <p:ph type="sldNum" sz="quarter" idx="12"/>
          </p:nvPr>
        </p:nvSpPr>
        <p:spPr>
          <a:ln/>
        </p:spPr>
        <p:txBody>
          <a:bodyPr/>
          <a:lstStyle>
            <a:lvl1pPr>
              <a:defRPr/>
            </a:lvl1pPr>
          </a:lstStyle>
          <a:p>
            <a:pPr>
              <a:defRPr/>
            </a:pPr>
            <a:fld id="{7345A5B5-3DB7-4BE1-AD7C-E91715062C0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918325"/>
            <a:chOff x="0" y="0"/>
            <a:chExt cx="5760" cy="4358"/>
          </a:xfrm>
        </p:grpSpPr>
        <p:sp>
          <p:nvSpPr>
            <p:cNvPr id="2"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s-ES">
                <a:cs typeface="+mn-cs"/>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s-ES">
                <a:cs typeface="+mn-cs"/>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s-ES">
                <a:cs typeface="+mn-cs"/>
              </a:endParaRPr>
            </a:p>
          </p:txBody>
        </p:sp>
        <p:sp>
          <p:nvSpPr>
            <p:cNvPr id="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s-ES">
                <a:cs typeface="+mn-cs"/>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s-ES">
                <a:cs typeface="+mn-cs"/>
              </a:endParaRPr>
            </a:p>
          </p:txBody>
        </p:sp>
      </p:grpSp>
      <p:sp>
        <p:nvSpPr>
          <p:cNvPr id="3075"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cs typeface="+mn-cs"/>
              </a:defRPr>
            </a:lvl1pPr>
          </a:lstStyle>
          <a:p>
            <a:pPr>
              <a:defRPr/>
            </a:pPr>
            <a:endParaRPr lang="es-E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cs typeface="+mn-cs"/>
              </a:defRPr>
            </a:lvl1pPr>
          </a:lstStyle>
          <a:p>
            <a:pPr>
              <a:defRPr/>
            </a:pPr>
            <a:endParaRPr lang="es-E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cs typeface="+mn-cs"/>
              </a:defRPr>
            </a:lvl1pPr>
          </a:lstStyle>
          <a:p>
            <a:pPr>
              <a:defRPr/>
            </a:pPr>
            <a:fld id="{7BB744A3-D7B6-44F2-A6A1-4FC1B6A67C86}" type="slidenum">
              <a:rPr lang="es-ES"/>
              <a:pPr>
                <a:defRPr/>
              </a:pPr>
              <a:t>‹Nº›</a:t>
            </a:fld>
            <a:endParaRPr lang="es-ES"/>
          </a:p>
        </p:txBody>
      </p:sp>
      <p:sp>
        <p:nvSpPr>
          <p:cNvPr id="3079"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adiologyinfo.org/sp/photocat/photos_pc.cfm?Image=si-symphony.jpg&amp;pg=bodymr"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573371" y="3929074"/>
            <a:ext cx="8784975" cy="1143000"/>
          </a:xfrm>
        </p:spPr>
        <p:txBody>
          <a:bodyPr/>
          <a:lstStyle/>
          <a:p>
            <a:pPr algn="l" eaLnBrk="1" hangingPunct="1">
              <a:lnSpc>
                <a:spcPct val="150000"/>
              </a:lnSpc>
            </a:pPr>
            <a:r>
              <a:rPr lang="es-VE" sz="2800" b="1" dirty="0" smtClean="0">
                <a:solidFill>
                  <a:srgbClr val="00FF00"/>
                </a:solidFill>
                <a:effectLst>
                  <a:glow rad="63500">
                    <a:schemeClr val="accent1">
                      <a:satMod val="175000"/>
                      <a:alpha val="40000"/>
                    </a:schemeClr>
                  </a:glow>
                  <a:reflection blurRad="6350" stA="55000" endA="300" endPos="45500" dir="5400000" sy="-100000" algn="bl" rotWithShape="0"/>
                </a:effectLst>
                <a:latin typeface="Tahoma" pitchFamily="34" charset="0"/>
                <a:ea typeface="Tahoma" pitchFamily="34" charset="0"/>
                <a:cs typeface="Tahoma" pitchFamily="34" charset="0"/>
              </a:rPr>
              <a:t>ESPECTROMETRÍA DE </a:t>
            </a:r>
            <a:br>
              <a:rPr lang="es-VE" sz="2800" b="1" dirty="0" smtClean="0">
                <a:solidFill>
                  <a:srgbClr val="00FF00"/>
                </a:solidFill>
                <a:effectLst>
                  <a:glow rad="63500">
                    <a:schemeClr val="accent1">
                      <a:satMod val="175000"/>
                      <a:alpha val="40000"/>
                    </a:schemeClr>
                  </a:glow>
                  <a:reflection blurRad="6350" stA="55000" endA="300" endPos="45500" dir="5400000" sy="-100000" algn="bl" rotWithShape="0"/>
                </a:effectLst>
                <a:latin typeface="Tahoma" pitchFamily="34" charset="0"/>
                <a:ea typeface="Tahoma" pitchFamily="34" charset="0"/>
                <a:cs typeface="Tahoma" pitchFamily="34" charset="0"/>
              </a:rPr>
            </a:br>
            <a:r>
              <a:rPr lang="es-VE" sz="2800" b="1" dirty="0" smtClean="0">
                <a:solidFill>
                  <a:srgbClr val="00FF00"/>
                </a:solidFill>
                <a:effectLst>
                  <a:glow rad="63500">
                    <a:schemeClr val="accent1">
                      <a:satMod val="175000"/>
                      <a:alpha val="40000"/>
                    </a:schemeClr>
                  </a:glow>
                  <a:reflection blurRad="6350" stA="55000" endA="300" endPos="45500" dir="5400000" sy="-100000" algn="bl" rotWithShape="0"/>
                </a:effectLst>
                <a:latin typeface="Tahoma" pitchFamily="34" charset="0"/>
                <a:ea typeface="Tahoma" pitchFamily="34" charset="0"/>
                <a:cs typeface="Tahoma" pitchFamily="34" charset="0"/>
              </a:rPr>
              <a:t>RESONANCIA MAGNÉTICA NUCLEAR (RMN)</a:t>
            </a:r>
            <a:endParaRPr lang="es-ES" sz="2800" dirty="0" smtClean="0">
              <a:solidFill>
                <a:srgbClr val="00FF00"/>
              </a:solidFill>
              <a:effectLst>
                <a:glow rad="63500">
                  <a:schemeClr val="accent1">
                    <a:satMod val="175000"/>
                    <a:alpha val="40000"/>
                  </a:schemeClr>
                </a:glow>
                <a:reflection blurRad="6350" stA="55000" endA="300" endPos="45500" dir="5400000" sy="-100000" algn="bl" rotWithShape="0"/>
              </a:effectLst>
              <a:latin typeface="Tahoma" pitchFamily="34" charset="0"/>
              <a:ea typeface="Tahoma" pitchFamily="34" charset="0"/>
              <a:cs typeface="Tahoma" pitchFamily="34" charset="0"/>
            </a:endParaRPr>
          </a:p>
        </p:txBody>
      </p:sp>
      <p:sp>
        <p:nvSpPr>
          <p:cNvPr id="9226" name="Rectangle 10"/>
          <p:cNvSpPr>
            <a:spLocks noChangeArrowheads="1"/>
          </p:cNvSpPr>
          <p:nvPr/>
        </p:nvSpPr>
        <p:spPr bwMode="auto">
          <a:xfrm>
            <a:off x="1390972" y="5545158"/>
            <a:ext cx="7429500" cy="812800"/>
          </a:xfrm>
          <a:prstGeom prst="rect">
            <a:avLst/>
          </a:prstGeom>
          <a:noFill/>
          <a:ln w="9525">
            <a:noFill/>
            <a:miter lim="800000"/>
            <a:headEnd/>
            <a:tailEnd/>
          </a:ln>
          <a:effectLst/>
        </p:spPr>
        <p:txBody>
          <a:bodyPr/>
          <a:lstStyle/>
          <a:p>
            <a:pPr algn="r">
              <a:lnSpc>
                <a:spcPct val="90000"/>
              </a:lnSpc>
              <a:spcBef>
                <a:spcPct val="20000"/>
              </a:spcBef>
              <a:buClr>
                <a:schemeClr val="hlink"/>
              </a:buClr>
              <a:buSzPct val="75000"/>
              <a:buFont typeface="Wingdings" pitchFamily="2" charset="2"/>
              <a:buNone/>
              <a:defRPr/>
            </a:pPr>
            <a:r>
              <a:rPr lang="es-ES" sz="2000" dirty="0" smtClean="0">
                <a:effectLst>
                  <a:outerShdw blurRad="38100" dist="38100" dir="2700000" algn="tl">
                    <a:srgbClr val="000000"/>
                  </a:outerShdw>
                </a:effectLst>
                <a:latin typeface="Tahoma" pitchFamily="34" charset="0"/>
                <a:ea typeface="Tahoma" pitchFamily="34" charset="0"/>
                <a:cs typeface="Tahoma" pitchFamily="34" charset="0"/>
              </a:rPr>
              <a:t>Prof</a:t>
            </a:r>
            <a:r>
              <a:rPr lang="es-ES" sz="2000" dirty="0">
                <a:effectLst>
                  <a:outerShdw blurRad="38100" dist="38100" dir="2700000" algn="tl">
                    <a:srgbClr val="000000"/>
                  </a:outerShdw>
                </a:effectLst>
                <a:latin typeface="Tahoma" pitchFamily="34" charset="0"/>
                <a:ea typeface="Tahoma" pitchFamily="34" charset="0"/>
                <a:cs typeface="Tahoma" pitchFamily="34" charset="0"/>
              </a:rPr>
              <a:t>. Arnoldo González</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16832"/>
            <a:ext cx="2088232" cy="165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916832"/>
            <a:ext cx="1781175" cy="165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975" y="1922162"/>
            <a:ext cx="2467297" cy="165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cxnSp>
        <p:nvCxnSpPr>
          <p:cNvPr id="8" name="7 Conector recto"/>
          <p:cNvCxnSpPr/>
          <p:nvPr/>
        </p:nvCxnSpPr>
        <p:spPr bwMode="auto">
          <a:xfrm>
            <a:off x="395536" y="6021288"/>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r>
              <a:rPr lang="es-ES_tradnl" sz="2000" dirty="0" smtClean="0">
                <a:latin typeface="Tahoma" pitchFamily="34" charset="0"/>
                <a:cs typeface="Tahoma" pitchFamily="34" charset="0"/>
              </a:rPr>
              <a:t>Los cuatro núcleos más estudiados son </a:t>
            </a:r>
            <a:r>
              <a:rPr lang="es-ES_tradnl" sz="2000" baseline="30000" dirty="0" smtClean="0">
                <a:latin typeface="Tahoma" pitchFamily="34" charset="0"/>
                <a:cs typeface="Tahoma" pitchFamily="34" charset="0"/>
              </a:rPr>
              <a:t>1</a:t>
            </a:r>
            <a:r>
              <a:rPr lang="es-ES_tradnl" sz="2000" dirty="0" smtClean="0">
                <a:latin typeface="Tahoma" pitchFamily="34" charset="0"/>
                <a:cs typeface="Tahoma" pitchFamily="34" charset="0"/>
              </a:rPr>
              <a:t>H, </a:t>
            </a:r>
            <a:r>
              <a:rPr lang="es-ES_tradnl" sz="2000" baseline="30000" dirty="0" smtClean="0">
                <a:latin typeface="Tahoma" pitchFamily="34" charset="0"/>
                <a:cs typeface="Tahoma" pitchFamily="34" charset="0"/>
              </a:rPr>
              <a:t>13</a:t>
            </a:r>
            <a:r>
              <a:rPr lang="es-ES_tradnl" sz="2000" dirty="0" smtClean="0">
                <a:latin typeface="Tahoma" pitchFamily="34" charset="0"/>
                <a:cs typeface="Tahoma" pitchFamily="34" charset="0"/>
              </a:rPr>
              <a:t>C, </a:t>
            </a:r>
            <a:r>
              <a:rPr lang="es-ES_tradnl" sz="2000" baseline="30000" dirty="0" smtClean="0">
                <a:latin typeface="Tahoma" pitchFamily="34" charset="0"/>
                <a:cs typeface="Tahoma" pitchFamily="34" charset="0"/>
              </a:rPr>
              <a:t>19</a:t>
            </a:r>
            <a:r>
              <a:rPr lang="es-ES_tradnl" sz="2000" dirty="0" smtClean="0">
                <a:latin typeface="Tahoma" pitchFamily="34" charset="0"/>
                <a:cs typeface="Tahoma" pitchFamily="34" charset="0"/>
              </a:rPr>
              <a:t>F y </a:t>
            </a:r>
            <a:r>
              <a:rPr lang="es-ES_tradnl" sz="2000" baseline="30000" dirty="0" smtClean="0">
                <a:latin typeface="Tahoma" pitchFamily="34" charset="0"/>
                <a:cs typeface="Tahoma" pitchFamily="34" charset="0"/>
              </a:rPr>
              <a:t>31</a:t>
            </a:r>
            <a:r>
              <a:rPr lang="es-ES_tradnl" sz="2000" dirty="0" smtClean="0">
                <a:latin typeface="Tahoma" pitchFamily="34" charset="0"/>
                <a:cs typeface="Tahoma" pitchFamily="34" charset="0"/>
              </a:rPr>
              <a:t>P. El número cuántico de espín </a:t>
            </a:r>
            <a:r>
              <a:rPr lang="es-ES_tradnl" sz="2000" i="1" dirty="0" smtClean="0">
                <a:latin typeface="Tahoma" pitchFamily="34" charset="0"/>
                <a:cs typeface="Tahoma" pitchFamily="34" charset="0"/>
              </a:rPr>
              <a:t>(</a:t>
            </a:r>
            <a:r>
              <a:rPr lang="es-ES_tradnl" sz="2000" b="1" i="1" dirty="0" smtClean="0">
                <a:latin typeface="Tahoma" pitchFamily="34" charset="0"/>
                <a:cs typeface="Tahoma" pitchFamily="34" charset="0"/>
              </a:rPr>
              <a:t>I</a:t>
            </a:r>
            <a:r>
              <a:rPr lang="es-ES_tradnl" sz="2000" i="1" dirty="0" smtClean="0">
                <a:latin typeface="Tahoma" pitchFamily="34" charset="0"/>
                <a:cs typeface="Tahoma" pitchFamily="34" charset="0"/>
              </a:rPr>
              <a:t>)</a:t>
            </a:r>
            <a:r>
              <a:rPr lang="es-ES_tradnl" sz="2000" dirty="0" smtClean="0">
                <a:latin typeface="Tahoma" pitchFamily="34" charset="0"/>
                <a:cs typeface="Tahoma" pitchFamily="34" charset="0"/>
              </a:rPr>
              <a:t> de esos núcleos es ½. </a:t>
            </a:r>
          </a:p>
          <a:p>
            <a:pPr algn="just">
              <a:buClr>
                <a:srgbClr val="00FF00"/>
              </a:buClr>
              <a:buFont typeface="Wingdings" pitchFamily="2" charset="2"/>
              <a:buChar char="§"/>
            </a:pPr>
            <a:endParaRPr lang="es-ES_tradnl" sz="2000" dirty="0">
              <a:latin typeface="Tahoma" pitchFamily="34" charset="0"/>
              <a:cs typeface="Tahoma" pitchFamily="34" charset="0"/>
            </a:endParaRPr>
          </a:p>
          <a:p>
            <a:pPr algn="just">
              <a:buClr>
                <a:srgbClr val="00FF00"/>
              </a:buClr>
              <a:buFont typeface="Wingdings" pitchFamily="2" charset="2"/>
              <a:buChar char="§"/>
            </a:pPr>
            <a:r>
              <a:rPr lang="es-ES_tradnl" sz="2000" dirty="0" smtClean="0">
                <a:latin typeface="Tahoma" pitchFamily="34" charset="0"/>
                <a:cs typeface="Tahoma" pitchFamily="34" charset="0"/>
              </a:rPr>
              <a:t>El espín nuclear genera un campo magnético. El momento magnético resultante </a:t>
            </a:r>
            <a:r>
              <a:rPr lang="el-GR" sz="2000" b="1" i="1" dirty="0" smtClean="0">
                <a:latin typeface="Times New Roman"/>
                <a:cs typeface="Times New Roman"/>
              </a:rPr>
              <a:t>μ</a:t>
            </a:r>
            <a:r>
              <a:rPr lang="es-ES_tradnl" sz="2000" dirty="0" smtClean="0">
                <a:latin typeface="Times New Roman"/>
                <a:cs typeface="Times New Roman"/>
              </a:rPr>
              <a:t> </a:t>
            </a:r>
            <a:r>
              <a:rPr lang="es-ES_tradnl" sz="2000" dirty="0" smtClean="0">
                <a:latin typeface="Tahoma" pitchFamily="34" charset="0"/>
                <a:ea typeface="Tahoma" pitchFamily="34" charset="0"/>
                <a:cs typeface="Tahoma" pitchFamily="34" charset="0"/>
              </a:rPr>
              <a:t>se orienta a lo largo del eje del espín y es proporcional al momento angular </a:t>
            </a:r>
            <a:r>
              <a:rPr lang="es-ES_tradnl" sz="2000" b="1" i="1" dirty="0" smtClean="0">
                <a:latin typeface="Tahoma" pitchFamily="34" charset="0"/>
                <a:ea typeface="Tahoma" pitchFamily="34" charset="0"/>
                <a:cs typeface="Tahoma" pitchFamily="34" charset="0"/>
              </a:rPr>
              <a:t>p</a:t>
            </a:r>
            <a:r>
              <a:rPr lang="es-ES_tradnl" sz="2000" dirty="0" smtClean="0">
                <a:latin typeface="Tahoma" pitchFamily="34" charset="0"/>
                <a:ea typeface="Tahoma" pitchFamily="34" charset="0"/>
                <a:cs typeface="Tahoma" pitchFamily="34" charset="0"/>
              </a:rPr>
              <a:t>. </a:t>
            </a:r>
          </a:p>
          <a:p>
            <a:pPr algn="just">
              <a:buClr>
                <a:srgbClr val="00FF00"/>
              </a:buClr>
              <a:buFont typeface="Wingdings" pitchFamily="2" charset="2"/>
              <a:buChar char="§"/>
            </a:pPr>
            <a:endParaRPr lang="es-ES_tradnl" sz="2000" dirty="0">
              <a:latin typeface="Tahoma" pitchFamily="34" charset="0"/>
              <a:ea typeface="Tahoma" pitchFamily="34" charset="0"/>
              <a:cs typeface="Tahoma" pitchFamily="34" charset="0"/>
            </a:endParaRPr>
          </a:p>
          <a:p>
            <a:pPr marL="0" indent="0" algn="ctr">
              <a:buClr>
                <a:srgbClr val="00FF00"/>
              </a:buClr>
              <a:buNone/>
            </a:pPr>
            <a:r>
              <a:rPr lang="el-GR" sz="2000" b="1" i="1" dirty="0" smtClean="0">
                <a:latin typeface="Tahoma" pitchFamily="34" charset="0"/>
                <a:ea typeface="Tahoma" pitchFamily="34" charset="0"/>
                <a:cs typeface="Tahoma" pitchFamily="34" charset="0"/>
              </a:rPr>
              <a:t>μ</a:t>
            </a:r>
            <a:r>
              <a:rPr lang="es-ES_tradnl" sz="2000" b="1" i="1" dirty="0" smtClean="0">
                <a:latin typeface="Tahoma" pitchFamily="34" charset="0"/>
                <a:ea typeface="Tahoma" pitchFamily="34" charset="0"/>
                <a:cs typeface="Tahoma" pitchFamily="34" charset="0"/>
              </a:rPr>
              <a:t> = </a:t>
            </a:r>
            <a:r>
              <a:rPr lang="el-GR" sz="2000" b="1" i="1" dirty="0" smtClean="0">
                <a:latin typeface="Times New Roman"/>
                <a:ea typeface="Tahoma" pitchFamily="34" charset="0"/>
                <a:cs typeface="Times New Roman"/>
              </a:rPr>
              <a:t>γ</a:t>
            </a:r>
            <a:r>
              <a:rPr lang="es-ES_tradnl" sz="2000" b="1" i="1" dirty="0" smtClean="0">
                <a:latin typeface="Times New Roman"/>
                <a:ea typeface="Tahoma" pitchFamily="34" charset="0"/>
                <a:cs typeface="Times New Roman"/>
              </a:rPr>
              <a:t> p</a:t>
            </a:r>
          </a:p>
          <a:p>
            <a:pPr algn="ctr">
              <a:buClr>
                <a:srgbClr val="00FF00"/>
              </a:buClr>
              <a:buFont typeface="Wingdings" pitchFamily="2" charset="2"/>
              <a:buChar char="§"/>
            </a:pPr>
            <a:endParaRPr lang="es-ES_tradnl" sz="2000" b="1" i="1" dirty="0">
              <a:latin typeface="Times New Roman"/>
              <a:ea typeface="Tahoma" pitchFamily="34" charset="0"/>
              <a:cs typeface="Times New Roman"/>
            </a:endParaRPr>
          </a:p>
          <a:p>
            <a:pPr marL="355600" indent="0" algn="just">
              <a:buClr>
                <a:srgbClr val="00FF00"/>
              </a:buClr>
              <a:buNone/>
            </a:pPr>
            <a:r>
              <a:rPr lang="es-ES_tradnl" sz="2000" dirty="0" smtClean="0">
                <a:latin typeface="Tahoma" pitchFamily="34" charset="0"/>
                <a:ea typeface="Tahoma" pitchFamily="34" charset="0"/>
                <a:cs typeface="Tahoma" pitchFamily="34" charset="0"/>
              </a:rPr>
              <a:t>donde</a:t>
            </a:r>
            <a:r>
              <a:rPr lang="es-ES_tradnl" sz="2000" dirty="0" smtClean="0">
                <a:latin typeface="Times New Roman"/>
                <a:ea typeface="Tahoma" pitchFamily="34" charset="0"/>
                <a:cs typeface="Times New Roman"/>
              </a:rPr>
              <a:t> </a:t>
            </a:r>
            <a:r>
              <a:rPr lang="el-GR" sz="2000" dirty="0" smtClean="0">
                <a:latin typeface="Times New Roman"/>
                <a:ea typeface="Tahoma" pitchFamily="34" charset="0"/>
                <a:cs typeface="Times New Roman"/>
              </a:rPr>
              <a:t>γ</a:t>
            </a:r>
            <a:r>
              <a:rPr lang="es-ES_tradnl" sz="2000" dirty="0" smtClean="0">
                <a:latin typeface="Times New Roman"/>
                <a:ea typeface="Tahoma" pitchFamily="34" charset="0"/>
                <a:cs typeface="Times New Roman"/>
              </a:rPr>
              <a:t> </a:t>
            </a:r>
            <a:r>
              <a:rPr lang="es-ES_tradnl" sz="2000" dirty="0" smtClean="0">
                <a:latin typeface="Tahoma" pitchFamily="34" charset="0"/>
                <a:ea typeface="Tahoma" pitchFamily="34" charset="0"/>
                <a:cs typeface="Tahoma" pitchFamily="34" charset="0"/>
              </a:rPr>
              <a:t>es la relación </a:t>
            </a:r>
            <a:r>
              <a:rPr lang="es-ES_tradnl" sz="2000" dirty="0" err="1" smtClean="0">
                <a:latin typeface="Tahoma" pitchFamily="34" charset="0"/>
                <a:ea typeface="Tahoma" pitchFamily="34" charset="0"/>
                <a:cs typeface="Tahoma" pitchFamily="34" charset="0"/>
              </a:rPr>
              <a:t>giromagnética</a:t>
            </a:r>
            <a:r>
              <a:rPr lang="es-ES_tradnl" sz="2000" dirty="0" smtClean="0">
                <a:latin typeface="Tahoma" pitchFamily="34" charset="0"/>
                <a:ea typeface="Tahoma" pitchFamily="34" charset="0"/>
                <a:cs typeface="Tahoma" pitchFamily="34" charset="0"/>
              </a:rPr>
              <a:t> la cual difiere para cada núcleo</a:t>
            </a:r>
            <a:r>
              <a:rPr lang="es-ES_tradnl" sz="2000" dirty="0" smtClean="0">
                <a:latin typeface="Times New Roman"/>
                <a:ea typeface="Tahoma" pitchFamily="34" charset="0"/>
                <a:cs typeface="Times New Roman"/>
              </a:rPr>
              <a:t>. </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10</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33619076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r>
              <a:rPr lang="es-ES_tradnl" sz="2000" dirty="0" smtClean="0">
                <a:latin typeface="Tahoma" pitchFamily="34" charset="0"/>
                <a:cs typeface="Tahoma" pitchFamily="34" charset="0"/>
              </a:rPr>
              <a:t>La interrelación entre el espín nuclear y el momento magnético conduce  a una serie de estados cuánticos magnéticos observables, </a:t>
            </a:r>
            <a:r>
              <a:rPr lang="es-ES_tradnl" sz="2000" b="1" i="1" dirty="0" smtClean="0">
                <a:latin typeface="Tahoma" pitchFamily="34" charset="0"/>
                <a:cs typeface="Tahoma" pitchFamily="34" charset="0"/>
              </a:rPr>
              <a:t>m</a:t>
            </a:r>
            <a:r>
              <a:rPr lang="es-ES_tradnl" sz="2000" dirty="0" smtClean="0">
                <a:latin typeface="Tahoma" pitchFamily="34" charset="0"/>
                <a:cs typeface="Tahoma" pitchFamily="34" charset="0"/>
              </a:rPr>
              <a:t>, dados por:</a:t>
            </a:r>
          </a:p>
          <a:p>
            <a:pPr algn="just">
              <a:buClr>
                <a:srgbClr val="00FF00"/>
              </a:buClr>
              <a:buFont typeface="Wingdings" pitchFamily="2" charset="2"/>
              <a:buChar char="§"/>
            </a:pPr>
            <a:endParaRPr lang="es-ES_tradnl" sz="2000" dirty="0">
              <a:latin typeface="Tahoma" pitchFamily="34" charset="0"/>
              <a:cs typeface="Tahoma" pitchFamily="34" charset="0"/>
            </a:endParaRPr>
          </a:p>
          <a:p>
            <a:pPr marL="0" indent="0" algn="ctr">
              <a:buClr>
                <a:srgbClr val="00FF00"/>
              </a:buClr>
              <a:buNone/>
            </a:pPr>
            <a:r>
              <a:rPr lang="es-ES_tradnl" sz="2000" b="1" i="1" dirty="0" smtClean="0">
                <a:latin typeface="Tahoma" pitchFamily="34" charset="0"/>
                <a:cs typeface="Tahoma" pitchFamily="34" charset="0"/>
              </a:rPr>
              <a:t>m = I, I-1, I-2,…., -I</a:t>
            </a:r>
          </a:p>
          <a:p>
            <a:pPr algn="ctr">
              <a:buClr>
                <a:srgbClr val="00FF00"/>
              </a:buClr>
              <a:buFont typeface="Wingdings" pitchFamily="2" charset="2"/>
              <a:buChar char="§"/>
            </a:pPr>
            <a:endParaRPr lang="es-ES_tradnl" sz="2000" b="1" i="1" dirty="0">
              <a:latin typeface="Tahoma" pitchFamily="34" charset="0"/>
              <a:cs typeface="Tahoma" pitchFamily="34" charset="0"/>
            </a:endParaRPr>
          </a:p>
          <a:p>
            <a:pPr algn="just">
              <a:buClr>
                <a:srgbClr val="00FF00"/>
              </a:buClr>
              <a:buFont typeface="Wingdings" pitchFamily="2" charset="2"/>
              <a:buChar char="§"/>
            </a:pPr>
            <a:r>
              <a:rPr lang="es-ES_tradnl" sz="2000" dirty="0" smtClean="0">
                <a:latin typeface="Tahoma" pitchFamily="34" charset="0"/>
                <a:cs typeface="Tahoma" pitchFamily="34" charset="0"/>
              </a:rPr>
              <a:t>Para núcleos con I = ½, m = +1/2 y m = -1/2</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11</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12019537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r>
                  <a:rPr lang="es-ES_tradnl" sz="2000" dirty="0" smtClean="0">
                    <a:latin typeface="Tahoma" pitchFamily="34" charset="0"/>
                    <a:cs typeface="Tahoma" pitchFamily="34" charset="0"/>
                  </a:rPr>
                  <a:t>Cuando un núcleo con I = ½ se somete a un campo magnético externo </a:t>
                </a:r>
                <a:r>
                  <a:rPr lang="es-ES_tradnl" sz="2000" i="1" dirty="0" smtClean="0">
                    <a:latin typeface="Tahoma" pitchFamily="34" charset="0"/>
                    <a:cs typeface="Tahoma" pitchFamily="34" charset="0"/>
                  </a:rPr>
                  <a:t>B</a:t>
                </a:r>
                <a:r>
                  <a:rPr lang="es-ES_tradnl" sz="2000" i="1" baseline="-25000" dirty="0" smtClean="0">
                    <a:latin typeface="Tahoma" pitchFamily="34" charset="0"/>
                    <a:cs typeface="Tahoma" pitchFamily="34" charset="0"/>
                  </a:rPr>
                  <a:t>o</a:t>
                </a:r>
                <a:r>
                  <a:rPr lang="es-ES_tradnl" sz="2000" dirty="0" smtClean="0">
                    <a:latin typeface="Tahoma" pitchFamily="34" charset="0"/>
                    <a:cs typeface="Tahoma" pitchFamily="34" charset="0"/>
                  </a:rPr>
                  <a:t>, su momento magnético se orienta en una de las dos direcciones posibles con respecto al campo. La energía potencial </a:t>
                </a:r>
                <a:r>
                  <a:rPr lang="es-ES_tradnl" sz="2000" i="1" dirty="0" smtClean="0">
                    <a:latin typeface="Tahoma" pitchFamily="34" charset="0"/>
                    <a:cs typeface="Tahoma" pitchFamily="34" charset="0"/>
                  </a:rPr>
                  <a:t>E</a:t>
                </a:r>
                <a:r>
                  <a:rPr lang="es-ES_tradnl" sz="2000" dirty="0" smtClean="0">
                    <a:latin typeface="Tahoma" pitchFamily="34" charset="0"/>
                    <a:cs typeface="Tahoma" pitchFamily="34" charset="0"/>
                  </a:rPr>
                  <a:t> de un núcleo en estas dos orientaciones, o estados cuánticos viene dada por:</a:t>
                </a:r>
              </a:p>
              <a:p>
                <a:pPr algn="just">
                  <a:buClr>
                    <a:srgbClr val="00FF00"/>
                  </a:buClr>
                  <a:buFont typeface="Wingdings" pitchFamily="2" charset="2"/>
                  <a:buChar char="§"/>
                </a:pPr>
                <a:endParaRPr lang="es-ES_tradnl" sz="2000" dirty="0">
                  <a:latin typeface="Tahoma" pitchFamily="34" charset="0"/>
                  <a:cs typeface="Tahoma" pitchFamily="34" charset="0"/>
                </a:endParaRPr>
              </a:p>
              <a:p>
                <a:pPr marL="0" indent="0" algn="ctr">
                  <a:buClr>
                    <a:srgbClr val="00FF00"/>
                  </a:buClr>
                  <a:buNone/>
                </a:pPr>
                <a:r>
                  <a:rPr lang="es-ES_tradnl" sz="2000" dirty="0" smtClean="0">
                    <a:latin typeface="Tahoma" pitchFamily="34" charset="0"/>
                    <a:cs typeface="Tahoma" pitchFamily="34" charset="0"/>
                  </a:rPr>
                  <a:t> </a:t>
                </a:r>
                <a14:m>
                  <m:oMath xmlns:m="http://schemas.openxmlformats.org/officeDocument/2006/math">
                    <m:r>
                      <a:rPr lang="es-ES_tradnl" sz="2800" b="0" i="1" smtClean="0">
                        <a:latin typeface="Cambria Math"/>
                        <a:cs typeface="Tahoma" pitchFamily="34" charset="0"/>
                      </a:rPr>
                      <m:t>𝐸</m:t>
                    </m:r>
                    <m:r>
                      <a:rPr lang="es-ES_tradnl" sz="2800" b="0" i="1" smtClean="0">
                        <a:latin typeface="Cambria Math"/>
                        <a:cs typeface="Tahoma" pitchFamily="34" charset="0"/>
                      </a:rPr>
                      <m:t>=−</m:t>
                    </m:r>
                    <m:f>
                      <m:fPr>
                        <m:ctrlPr>
                          <a:rPr lang="es-ES_tradnl" sz="2800" b="0" i="1" smtClean="0">
                            <a:latin typeface="Cambria Math"/>
                            <a:cs typeface="Tahoma" pitchFamily="34" charset="0"/>
                          </a:rPr>
                        </m:ctrlPr>
                      </m:fPr>
                      <m:num>
                        <m:r>
                          <m:rPr>
                            <m:sty m:val="p"/>
                          </m:rPr>
                          <a:rPr lang="el-GR" sz="2800" b="0" i="1" smtClean="0">
                            <a:latin typeface="Cambria Math"/>
                            <a:cs typeface="Tahoma" pitchFamily="34" charset="0"/>
                          </a:rPr>
                          <m:t>γ</m:t>
                        </m:r>
                        <m:r>
                          <a:rPr lang="es-ES_tradnl" sz="2800" b="0" i="1" smtClean="0">
                            <a:latin typeface="Cambria Math"/>
                            <a:cs typeface="Tahoma" pitchFamily="34" charset="0"/>
                          </a:rPr>
                          <m:t>𝑚h</m:t>
                        </m:r>
                      </m:num>
                      <m:den>
                        <m:r>
                          <a:rPr lang="es-ES_tradnl" sz="2800" b="0" i="1" smtClean="0">
                            <a:latin typeface="Cambria Math"/>
                            <a:cs typeface="Tahoma" pitchFamily="34" charset="0"/>
                          </a:rPr>
                          <m:t>2</m:t>
                        </m:r>
                        <m:r>
                          <m:rPr>
                            <m:sty m:val="p"/>
                          </m:rPr>
                          <a:rPr lang="el-GR" sz="2800" b="0" i="1" smtClean="0">
                            <a:latin typeface="Cambria Math"/>
                            <a:cs typeface="Tahoma" pitchFamily="34" charset="0"/>
                          </a:rPr>
                          <m:t>π</m:t>
                        </m:r>
                      </m:den>
                    </m:f>
                    <m:r>
                      <a:rPr lang="es-ES_tradnl" sz="2800" b="0" i="0" smtClean="0">
                        <a:latin typeface="Cambria Math"/>
                        <a:cs typeface="Tahoma" pitchFamily="34" charset="0"/>
                      </a:rPr>
                      <m:t> </m:t>
                    </m:r>
                    <m:sSub>
                      <m:sSubPr>
                        <m:ctrlPr>
                          <a:rPr lang="es-ES_tradnl" sz="2800" b="0" i="1" smtClean="0">
                            <a:latin typeface="Cambria Math"/>
                            <a:cs typeface="Tahoma" pitchFamily="34" charset="0"/>
                          </a:rPr>
                        </m:ctrlPr>
                      </m:sSubPr>
                      <m:e>
                        <m:r>
                          <a:rPr lang="es-ES_tradnl" sz="2800" b="0" i="1" smtClean="0">
                            <a:latin typeface="Cambria Math"/>
                            <a:cs typeface="Tahoma" pitchFamily="34" charset="0"/>
                          </a:rPr>
                          <m:t>𝐵</m:t>
                        </m:r>
                      </m:e>
                      <m:sub>
                        <m:r>
                          <a:rPr lang="es-ES_tradnl" sz="2800" b="0" i="1" smtClean="0">
                            <a:latin typeface="Cambria Math"/>
                            <a:cs typeface="Tahoma" pitchFamily="34" charset="0"/>
                          </a:rPr>
                          <m:t>𝑜</m:t>
                        </m:r>
                      </m:sub>
                    </m:sSub>
                  </m:oMath>
                </a14:m>
                <a:endParaRPr lang="es-ES_tradnl" sz="2800" dirty="0" smtClean="0">
                  <a:latin typeface="Tahoma" pitchFamily="34" charset="0"/>
                  <a:cs typeface="Tahoma" pitchFamily="34" charset="0"/>
                </a:endParaRPr>
              </a:p>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500034" y="1500174"/>
                <a:ext cx="8101042" cy="4643470"/>
              </a:xfrm>
              <a:blipFill rotWithShape="1">
                <a:blip r:embed="rId3"/>
                <a:stretch>
                  <a:fillRect l="-602" t="-656" r="-828"/>
                </a:stretch>
              </a:blipFill>
            </p:spPr>
            <p:txBody>
              <a:bodyPr/>
              <a:lstStyle/>
              <a:p>
                <a:r>
                  <a:rPr lang="es-AR">
                    <a:noFill/>
                  </a:rPr>
                  <a:t> </a:t>
                </a:r>
              </a:p>
            </p:txBody>
          </p:sp>
        </mc:Fallback>
      </mc:AlternateContent>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12</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22292897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AR" sz="2000" dirty="0">
                <a:latin typeface="Tahoma" pitchFamily="34" charset="0"/>
                <a:cs typeface="Tahoma" pitchFamily="34" charset="0"/>
              </a:rPr>
              <a:t>Un campo magnético externo (</a:t>
            </a:r>
            <a:r>
              <a:rPr lang="es-AR" sz="2000" i="1" dirty="0">
                <a:latin typeface="Tahoma" pitchFamily="34" charset="0"/>
                <a:cs typeface="Tahoma" pitchFamily="34" charset="0"/>
              </a:rPr>
              <a:t>B</a:t>
            </a:r>
            <a:r>
              <a:rPr lang="es-AR" sz="2000" i="1" baseline="-25000" dirty="0">
                <a:latin typeface="Tahoma" pitchFamily="34" charset="0"/>
                <a:cs typeface="Tahoma" pitchFamily="34" charset="0"/>
              </a:rPr>
              <a:t>0</a:t>
            </a:r>
            <a:r>
              <a:rPr lang="es-AR" sz="2000" dirty="0">
                <a:latin typeface="Tahoma" pitchFamily="34" charset="0"/>
                <a:cs typeface="Tahoma" pitchFamily="34" charset="0"/>
              </a:rPr>
              <a:t>) ejerce una fuerza sobre una pequeña barra magnética, girándola para que se alinee con el campo externo. La disposición de la barra magnética alineada en el sentido del campo externo tiene energía más baja que cuando se alinea en sentido contrario al campo </a:t>
            </a:r>
            <a:r>
              <a:rPr lang="es-AR" sz="2000" i="1" dirty="0">
                <a:latin typeface="Tahoma" pitchFamily="34" charset="0"/>
                <a:cs typeface="Tahoma" pitchFamily="34" charset="0"/>
              </a:rPr>
              <a:t>B</a:t>
            </a:r>
            <a:r>
              <a:rPr lang="es-AR" sz="2000" i="1" baseline="-25000" dirty="0">
                <a:latin typeface="Tahoma" pitchFamily="34" charset="0"/>
                <a:cs typeface="Tahoma" pitchFamily="34" charset="0"/>
              </a:rPr>
              <a:t>0</a:t>
            </a:r>
            <a:r>
              <a:rPr lang="es-AR" sz="2000" dirty="0" smtClean="0">
                <a:latin typeface="Tahoma" pitchFamily="34" charset="0"/>
                <a:cs typeface="Tahoma" pitchFamily="34" charset="0"/>
              </a:rPr>
              <a:t>.</a:t>
            </a: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AR" sz="2000" dirty="0" smtClean="0">
              <a:latin typeface="Tahoma" pitchFamily="34" charset="0"/>
              <a:cs typeface="Tahoma" pitchFamily="34" charset="0"/>
            </a:endParaRPr>
          </a:p>
          <a:p>
            <a:pPr marL="0" indent="0" algn="just">
              <a:buClr>
                <a:srgbClr val="00FF00"/>
              </a:buClr>
              <a:buNone/>
            </a:pPr>
            <a:r>
              <a:rPr lang="es-AR" sz="2000" dirty="0" smtClean="0">
                <a:latin typeface="Tahoma" pitchFamily="34" charset="0"/>
                <a:cs typeface="Tahoma" pitchFamily="34" charset="0"/>
              </a:rPr>
              <a:t>Se </a:t>
            </a:r>
            <a:r>
              <a:rPr lang="es-AR" sz="2000" dirty="0">
                <a:latin typeface="Tahoma" pitchFamily="34" charset="0"/>
                <a:cs typeface="Tahoma" pitchFamily="34" charset="0"/>
              </a:rPr>
              <a:t>observa el mismo efecto cuando un protón se sitúa en un campo magnético externo, el protón se alineará con o en contra del </a:t>
            </a:r>
            <a:r>
              <a:rPr lang="es-AR" sz="2000" dirty="0" smtClean="0">
                <a:latin typeface="Tahoma" pitchFamily="34" charset="0"/>
                <a:cs typeface="Tahoma" pitchFamily="34" charset="0"/>
              </a:rPr>
              <a:t>campo.</a:t>
            </a:r>
            <a:endParaRPr lang="es-AR"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13</a:t>
            </a:fld>
            <a:endParaRPr lang="es-ES"/>
          </a:p>
        </p:txBody>
      </p:sp>
      <p:pic>
        <p:nvPicPr>
          <p:cNvPr id="5" name="Content Placeholder 3" descr="figura1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5860" y="3553370"/>
            <a:ext cx="6286500" cy="1747838"/>
          </a:xfrm>
          <a:prstGeom prst="rect">
            <a:avLst/>
          </a:prstGeom>
          <a:noFill/>
          <a:ln w="9525">
            <a:noFill/>
            <a:miter lim="800000"/>
            <a:headEnd/>
            <a:tailEnd/>
          </a:ln>
        </p:spPr>
      </p:pic>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80679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14</a:t>
            </a:fld>
            <a:endParaRPr lang="es-ES"/>
          </a:p>
        </p:txBody>
      </p:sp>
      <mc:AlternateContent xmlns:mc="http://schemas.openxmlformats.org/markup-compatibility/2006" xmlns:a14="http://schemas.microsoft.com/office/drawing/2010/main">
        <mc:Choice Requires="a14">
          <p:sp>
            <p:nvSpPr>
              <p:cNvPr id="6" name="5 Rectángulo"/>
              <p:cNvSpPr/>
              <p:nvPr/>
            </p:nvSpPr>
            <p:spPr>
              <a:xfrm>
                <a:off x="7057421" y="1628800"/>
                <a:ext cx="1547027" cy="535596"/>
              </a:xfrm>
              <a:prstGeom prst="rect">
                <a:avLst/>
              </a:prstGeom>
            </p:spPr>
            <p:txBody>
              <a:bodyPr wrap="none">
                <a:spAutoFit/>
              </a:bodyPr>
              <a:lstStyle/>
              <a:p>
                <a:pPr marL="0" indent="0" algn="ctr">
                  <a:buClr>
                    <a:srgbClr val="00FF00"/>
                  </a:buClr>
                  <a:buNone/>
                </a:pPr>
                <a:r>
                  <a:rPr lang="es-ES_tradnl" sz="2000" dirty="0" smtClean="0">
                    <a:latin typeface="Tahoma" pitchFamily="34" charset="0"/>
                    <a:cs typeface="Tahoma" pitchFamily="34" charset="0"/>
                  </a:rPr>
                  <a:t> </a:t>
                </a:r>
                <a14:m>
                  <m:oMath xmlns:m="http://schemas.openxmlformats.org/officeDocument/2006/math">
                    <m:r>
                      <a:rPr lang="es-ES_tradnl" sz="2000" i="1">
                        <a:latin typeface="Cambria Math"/>
                        <a:cs typeface="Tahoma" pitchFamily="34" charset="0"/>
                      </a:rPr>
                      <m:t>𝐸</m:t>
                    </m:r>
                    <m:r>
                      <a:rPr lang="es-ES_tradnl" sz="2000" i="1">
                        <a:latin typeface="Cambria Math"/>
                        <a:cs typeface="Tahoma" pitchFamily="34" charset="0"/>
                      </a:rPr>
                      <m:t>=</m:t>
                    </m:r>
                    <m:f>
                      <m:fPr>
                        <m:ctrlPr>
                          <a:rPr lang="es-ES_tradnl" sz="2000" i="1">
                            <a:latin typeface="Cambria Math"/>
                            <a:cs typeface="Tahoma" pitchFamily="34" charset="0"/>
                          </a:rPr>
                        </m:ctrlPr>
                      </m:fPr>
                      <m:num>
                        <m:r>
                          <m:rPr>
                            <m:sty m:val="p"/>
                          </m:rPr>
                          <a:rPr lang="el-GR" sz="2000" i="1">
                            <a:latin typeface="Cambria Math"/>
                            <a:cs typeface="Tahoma" pitchFamily="34" charset="0"/>
                          </a:rPr>
                          <m:t>γ</m:t>
                        </m:r>
                        <m:r>
                          <a:rPr lang="es-ES_tradnl" sz="2000" i="1">
                            <a:latin typeface="Cambria Math"/>
                            <a:cs typeface="Tahoma" pitchFamily="34" charset="0"/>
                          </a:rPr>
                          <m:t>𝑚h</m:t>
                        </m:r>
                      </m:num>
                      <m:den>
                        <m:r>
                          <a:rPr lang="es-ES_tradnl" sz="2000" b="0" i="1" smtClean="0">
                            <a:latin typeface="Cambria Math"/>
                            <a:cs typeface="Tahoma" pitchFamily="34" charset="0"/>
                          </a:rPr>
                          <m:t>4</m:t>
                        </m:r>
                        <m:r>
                          <m:rPr>
                            <m:sty m:val="p"/>
                          </m:rPr>
                          <a:rPr lang="el-GR" sz="2000" i="1">
                            <a:latin typeface="Cambria Math"/>
                            <a:cs typeface="Tahoma" pitchFamily="34" charset="0"/>
                          </a:rPr>
                          <m:t>π</m:t>
                        </m:r>
                      </m:den>
                    </m:f>
                    <m:r>
                      <a:rPr lang="es-ES_tradnl" sz="2000">
                        <a:latin typeface="Cambria Math"/>
                        <a:cs typeface="Tahoma" pitchFamily="34" charset="0"/>
                      </a:rPr>
                      <m:t> </m:t>
                    </m:r>
                    <m:sSub>
                      <m:sSubPr>
                        <m:ctrlPr>
                          <a:rPr lang="es-ES_tradnl" sz="2000" i="1">
                            <a:latin typeface="Cambria Math"/>
                            <a:cs typeface="Tahoma" pitchFamily="34" charset="0"/>
                          </a:rPr>
                        </m:ctrlPr>
                      </m:sSubPr>
                      <m:e>
                        <m:r>
                          <a:rPr lang="es-ES_tradnl" sz="2000" i="1">
                            <a:latin typeface="Cambria Math"/>
                            <a:cs typeface="Tahoma" pitchFamily="34" charset="0"/>
                          </a:rPr>
                          <m:t>𝐵</m:t>
                        </m:r>
                      </m:e>
                      <m:sub>
                        <m:r>
                          <a:rPr lang="es-ES_tradnl" sz="2000" i="1">
                            <a:latin typeface="Cambria Math"/>
                            <a:cs typeface="Tahoma" pitchFamily="34" charset="0"/>
                          </a:rPr>
                          <m:t>𝑜</m:t>
                        </m:r>
                      </m:sub>
                    </m:sSub>
                  </m:oMath>
                </a14:m>
                <a:endParaRPr lang="es-ES_tradnl" sz="2000" dirty="0">
                  <a:latin typeface="Tahoma" pitchFamily="34" charset="0"/>
                  <a:cs typeface="Tahoma"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7057421" y="1628800"/>
                <a:ext cx="1547027" cy="535596"/>
              </a:xfrm>
              <a:prstGeom prst="rect">
                <a:avLst/>
              </a:prstGeom>
              <a:blipFill rotWithShape="1">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7110324" y="5197660"/>
                <a:ext cx="1782156" cy="535596"/>
              </a:xfrm>
              <a:prstGeom prst="rect">
                <a:avLst/>
              </a:prstGeom>
            </p:spPr>
            <p:txBody>
              <a:bodyPr wrap="none">
                <a:spAutoFit/>
              </a:bodyPr>
              <a:lstStyle/>
              <a:p>
                <a:pPr marL="0" indent="0" algn="ctr">
                  <a:buClr>
                    <a:srgbClr val="00FF00"/>
                  </a:buClr>
                  <a:buNone/>
                </a:pPr>
                <a:r>
                  <a:rPr lang="es-ES_tradnl" sz="2000" dirty="0" smtClean="0">
                    <a:latin typeface="Tahoma" pitchFamily="34" charset="0"/>
                    <a:cs typeface="Tahoma" pitchFamily="34" charset="0"/>
                  </a:rPr>
                  <a:t> </a:t>
                </a:r>
                <a14:m>
                  <m:oMath xmlns:m="http://schemas.openxmlformats.org/officeDocument/2006/math">
                    <m:r>
                      <a:rPr lang="es-ES_tradnl" sz="2000" i="1">
                        <a:latin typeface="Cambria Math"/>
                        <a:cs typeface="Tahoma" pitchFamily="34" charset="0"/>
                      </a:rPr>
                      <m:t>𝐸</m:t>
                    </m:r>
                    <m:r>
                      <a:rPr lang="es-ES_tradnl" sz="2000" i="1">
                        <a:latin typeface="Cambria Math"/>
                        <a:cs typeface="Tahoma" pitchFamily="34" charset="0"/>
                      </a:rPr>
                      <m:t>=−</m:t>
                    </m:r>
                    <m:f>
                      <m:fPr>
                        <m:ctrlPr>
                          <a:rPr lang="es-ES_tradnl" sz="2000" i="1">
                            <a:latin typeface="Cambria Math"/>
                            <a:cs typeface="Tahoma" pitchFamily="34" charset="0"/>
                          </a:rPr>
                        </m:ctrlPr>
                      </m:fPr>
                      <m:num>
                        <m:r>
                          <m:rPr>
                            <m:sty m:val="p"/>
                          </m:rPr>
                          <a:rPr lang="el-GR" sz="2000" i="1">
                            <a:latin typeface="Cambria Math"/>
                            <a:cs typeface="Tahoma" pitchFamily="34" charset="0"/>
                          </a:rPr>
                          <m:t>γ</m:t>
                        </m:r>
                        <m:r>
                          <a:rPr lang="es-ES_tradnl" sz="2000" i="1">
                            <a:latin typeface="Cambria Math"/>
                            <a:cs typeface="Tahoma" pitchFamily="34" charset="0"/>
                          </a:rPr>
                          <m:t>𝑚h</m:t>
                        </m:r>
                      </m:num>
                      <m:den>
                        <m:r>
                          <a:rPr lang="es-ES_tradnl" sz="2000" b="0" i="1" smtClean="0">
                            <a:latin typeface="Cambria Math"/>
                            <a:cs typeface="Tahoma" pitchFamily="34" charset="0"/>
                          </a:rPr>
                          <m:t>4</m:t>
                        </m:r>
                        <m:r>
                          <m:rPr>
                            <m:sty m:val="p"/>
                          </m:rPr>
                          <a:rPr lang="el-GR" sz="2000" i="1">
                            <a:latin typeface="Cambria Math"/>
                            <a:cs typeface="Tahoma" pitchFamily="34" charset="0"/>
                          </a:rPr>
                          <m:t>π</m:t>
                        </m:r>
                      </m:den>
                    </m:f>
                    <m:r>
                      <a:rPr lang="es-ES_tradnl" sz="2000">
                        <a:latin typeface="Cambria Math"/>
                        <a:cs typeface="Tahoma" pitchFamily="34" charset="0"/>
                      </a:rPr>
                      <m:t> </m:t>
                    </m:r>
                    <m:sSub>
                      <m:sSubPr>
                        <m:ctrlPr>
                          <a:rPr lang="es-ES_tradnl" sz="2000" i="1">
                            <a:latin typeface="Cambria Math"/>
                            <a:cs typeface="Tahoma" pitchFamily="34" charset="0"/>
                          </a:rPr>
                        </m:ctrlPr>
                      </m:sSubPr>
                      <m:e>
                        <m:r>
                          <a:rPr lang="es-ES_tradnl" sz="2000" i="1">
                            <a:latin typeface="Cambria Math"/>
                            <a:cs typeface="Tahoma" pitchFamily="34" charset="0"/>
                          </a:rPr>
                          <m:t>𝐵</m:t>
                        </m:r>
                      </m:e>
                      <m:sub>
                        <m:r>
                          <a:rPr lang="es-ES_tradnl" sz="2000" i="1">
                            <a:latin typeface="Cambria Math"/>
                            <a:cs typeface="Tahoma" pitchFamily="34" charset="0"/>
                          </a:rPr>
                          <m:t>𝑜</m:t>
                        </m:r>
                      </m:sub>
                    </m:sSub>
                  </m:oMath>
                </a14:m>
                <a:endParaRPr lang="es-ES_tradnl" sz="2000" dirty="0">
                  <a:latin typeface="Tahoma" pitchFamily="34" charset="0"/>
                  <a:cs typeface="Tahoma" pitchFamily="34" charset="0"/>
                </a:endParaRPr>
              </a:p>
            </p:txBody>
          </p:sp>
        </mc:Choice>
        <mc:Fallback xmlns="">
          <p:sp>
            <p:nvSpPr>
              <p:cNvPr id="8" name="7 Rectángulo"/>
              <p:cNvSpPr>
                <a:spLocks noRot="1" noChangeAspect="1" noMove="1" noResize="1" noEditPoints="1" noAdjustHandles="1" noChangeArrowheads="1" noChangeShapeType="1" noTextEdit="1"/>
              </p:cNvSpPr>
              <p:nvPr/>
            </p:nvSpPr>
            <p:spPr>
              <a:xfrm>
                <a:off x="7110324" y="5197660"/>
                <a:ext cx="1782156" cy="535596"/>
              </a:xfrm>
              <a:prstGeom prst="rect">
                <a:avLst/>
              </a:prstGeom>
              <a:blipFill rotWithShape="1">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7011200" y="3319425"/>
                <a:ext cx="1579600" cy="541623"/>
              </a:xfrm>
              <a:prstGeom prst="rect">
                <a:avLst/>
              </a:prstGeom>
            </p:spPr>
            <p:txBody>
              <a:bodyPr wrap="none">
                <a:spAutoFit/>
              </a:bodyPr>
              <a:lstStyle/>
              <a:p>
                <a:pPr marL="0" indent="0" algn="ctr">
                  <a:buClr>
                    <a:srgbClr val="00FF00"/>
                  </a:buClr>
                  <a:buNone/>
                </a:pPr>
                <a:r>
                  <a:rPr lang="es-ES_tradnl" sz="2000" b="1" dirty="0" smtClean="0">
                    <a:solidFill>
                      <a:srgbClr val="FFFF00"/>
                    </a:solidFill>
                    <a:latin typeface="Tahoma" pitchFamily="34" charset="0"/>
                    <a:cs typeface="Tahoma" pitchFamily="34" charset="0"/>
                  </a:rPr>
                  <a:t> </a:t>
                </a:r>
                <a14:m>
                  <m:oMath xmlns:m="http://schemas.openxmlformats.org/officeDocument/2006/math">
                    <m:r>
                      <a:rPr lang="el-GR" sz="2000" b="1" i="1" smtClean="0">
                        <a:solidFill>
                          <a:srgbClr val="FFFF00"/>
                        </a:solidFill>
                        <a:latin typeface="Cambria Math"/>
                        <a:cs typeface="Tahoma" pitchFamily="34" charset="0"/>
                      </a:rPr>
                      <m:t>𝜟</m:t>
                    </m:r>
                    <m:r>
                      <a:rPr lang="es-ES_tradnl" sz="2000" b="1" i="1">
                        <a:solidFill>
                          <a:srgbClr val="FFFF00"/>
                        </a:solidFill>
                        <a:latin typeface="Cambria Math"/>
                        <a:cs typeface="Tahoma" pitchFamily="34" charset="0"/>
                      </a:rPr>
                      <m:t>𝑬</m:t>
                    </m:r>
                    <m:r>
                      <a:rPr lang="es-ES_tradnl" sz="2000" b="1" i="1">
                        <a:solidFill>
                          <a:srgbClr val="FFFF00"/>
                        </a:solidFill>
                        <a:latin typeface="Cambria Math"/>
                        <a:cs typeface="Tahoma" pitchFamily="34" charset="0"/>
                      </a:rPr>
                      <m:t>=</m:t>
                    </m:r>
                    <m:f>
                      <m:fPr>
                        <m:ctrlPr>
                          <a:rPr lang="es-ES_tradnl" sz="2000" b="1" i="1">
                            <a:solidFill>
                              <a:srgbClr val="FFFF00"/>
                            </a:solidFill>
                            <a:latin typeface="Cambria Math"/>
                            <a:cs typeface="Tahoma" pitchFamily="34" charset="0"/>
                          </a:rPr>
                        </m:ctrlPr>
                      </m:fPr>
                      <m:num>
                        <m:r>
                          <a:rPr lang="el-GR" sz="2000" b="1" i="1">
                            <a:solidFill>
                              <a:srgbClr val="FFFF00"/>
                            </a:solidFill>
                            <a:latin typeface="Cambria Math"/>
                            <a:cs typeface="Tahoma" pitchFamily="34" charset="0"/>
                          </a:rPr>
                          <m:t>𝜸</m:t>
                        </m:r>
                        <m:r>
                          <a:rPr lang="es-ES_tradnl" sz="2000" b="1" i="1">
                            <a:solidFill>
                              <a:srgbClr val="FFFF00"/>
                            </a:solidFill>
                            <a:latin typeface="Cambria Math"/>
                            <a:cs typeface="Tahoma" pitchFamily="34" charset="0"/>
                          </a:rPr>
                          <m:t>𝒉</m:t>
                        </m:r>
                      </m:num>
                      <m:den>
                        <m:r>
                          <a:rPr lang="es-ES_tradnl" sz="2000" b="1" i="1" smtClean="0">
                            <a:solidFill>
                              <a:srgbClr val="FFFF00"/>
                            </a:solidFill>
                            <a:latin typeface="Cambria Math"/>
                            <a:cs typeface="Tahoma" pitchFamily="34" charset="0"/>
                          </a:rPr>
                          <m:t>𝟐</m:t>
                        </m:r>
                        <m:r>
                          <a:rPr lang="el-GR" sz="2000" b="1" i="1">
                            <a:solidFill>
                              <a:srgbClr val="FFFF00"/>
                            </a:solidFill>
                            <a:latin typeface="Cambria Math"/>
                            <a:cs typeface="Tahoma" pitchFamily="34" charset="0"/>
                          </a:rPr>
                          <m:t>𝝅</m:t>
                        </m:r>
                      </m:den>
                    </m:f>
                    <m:r>
                      <a:rPr lang="es-ES_tradnl" sz="2000" b="1">
                        <a:solidFill>
                          <a:srgbClr val="FFFF00"/>
                        </a:solidFill>
                        <a:latin typeface="Cambria Math"/>
                        <a:cs typeface="Tahoma" pitchFamily="34" charset="0"/>
                      </a:rPr>
                      <m:t> </m:t>
                    </m:r>
                    <m:sSub>
                      <m:sSubPr>
                        <m:ctrlPr>
                          <a:rPr lang="es-ES_tradnl" sz="2000" b="1" i="1">
                            <a:solidFill>
                              <a:srgbClr val="FFFF00"/>
                            </a:solidFill>
                            <a:latin typeface="Cambria Math"/>
                            <a:cs typeface="Tahoma" pitchFamily="34" charset="0"/>
                          </a:rPr>
                        </m:ctrlPr>
                      </m:sSubPr>
                      <m:e>
                        <m:r>
                          <a:rPr lang="es-ES_tradnl" sz="2000" b="1" i="1">
                            <a:solidFill>
                              <a:srgbClr val="FFFF00"/>
                            </a:solidFill>
                            <a:latin typeface="Cambria Math"/>
                            <a:cs typeface="Tahoma" pitchFamily="34" charset="0"/>
                          </a:rPr>
                          <m:t>𝑩</m:t>
                        </m:r>
                      </m:e>
                      <m:sub>
                        <m:r>
                          <a:rPr lang="es-ES_tradnl" sz="2000" b="1" i="1">
                            <a:solidFill>
                              <a:srgbClr val="FFFF00"/>
                            </a:solidFill>
                            <a:latin typeface="Cambria Math"/>
                            <a:cs typeface="Tahoma" pitchFamily="34" charset="0"/>
                          </a:rPr>
                          <m:t>𝒐</m:t>
                        </m:r>
                      </m:sub>
                    </m:sSub>
                  </m:oMath>
                </a14:m>
                <a:endParaRPr lang="es-ES_tradnl" sz="2000" b="1" dirty="0">
                  <a:solidFill>
                    <a:srgbClr val="FFFF00"/>
                  </a:solidFill>
                  <a:latin typeface="Tahoma" pitchFamily="34" charset="0"/>
                  <a:cs typeface="Tahoma" pitchFamily="34" charset="0"/>
                </a:endParaRPr>
              </a:p>
            </p:txBody>
          </p:sp>
        </mc:Choice>
        <mc:Fallback xmlns="">
          <p:sp>
            <p:nvSpPr>
              <p:cNvPr id="9" name="8 Rectángulo"/>
              <p:cNvSpPr>
                <a:spLocks noRot="1" noChangeAspect="1" noMove="1" noResize="1" noEditPoints="1" noAdjustHandles="1" noChangeArrowheads="1" noChangeShapeType="1" noTextEdit="1"/>
              </p:cNvSpPr>
              <p:nvPr/>
            </p:nvSpPr>
            <p:spPr>
              <a:xfrm>
                <a:off x="7011200" y="3319425"/>
                <a:ext cx="1579600" cy="541623"/>
              </a:xfrm>
              <a:prstGeom prst="rect">
                <a:avLst/>
              </a:prstGeom>
              <a:blipFill rotWithShape="1">
                <a:blip r:embed="rId5"/>
                <a:stretch>
                  <a:fillRect/>
                </a:stretch>
              </a:blipFill>
            </p:spPr>
            <p:txBody>
              <a:bodyPr/>
              <a:lstStyle/>
              <a:p>
                <a:r>
                  <a:rPr lang="es-AR">
                    <a:noFill/>
                  </a:rPr>
                  <a:t> </a:t>
                </a:r>
              </a:p>
            </p:txBody>
          </p:sp>
        </mc:Fallback>
      </mc:AlternateContent>
      <p:cxnSp>
        <p:nvCxnSpPr>
          <p:cNvPr id="10" name="9 Conector recto de flecha"/>
          <p:cNvCxnSpPr/>
          <p:nvPr/>
        </p:nvCxnSpPr>
        <p:spPr bwMode="auto">
          <a:xfrm flipH="1">
            <a:off x="7812359" y="2276872"/>
            <a:ext cx="1" cy="1008000"/>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cxnSp>
        <p:nvCxnSpPr>
          <p:cNvPr id="12" name="11 Conector recto de flecha"/>
          <p:cNvCxnSpPr/>
          <p:nvPr/>
        </p:nvCxnSpPr>
        <p:spPr bwMode="auto">
          <a:xfrm flipV="1">
            <a:off x="7812360" y="3933056"/>
            <a:ext cx="0" cy="1224000"/>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grpSp>
        <p:nvGrpSpPr>
          <p:cNvPr id="18" name="17 Grupo"/>
          <p:cNvGrpSpPr/>
          <p:nvPr/>
        </p:nvGrpSpPr>
        <p:grpSpPr>
          <a:xfrm>
            <a:off x="683568" y="4313330"/>
            <a:ext cx="432048" cy="1491934"/>
            <a:chOff x="683568" y="4097306"/>
            <a:chExt cx="432048" cy="1491934"/>
          </a:xfrm>
        </p:grpSpPr>
        <p:cxnSp>
          <p:nvCxnSpPr>
            <p:cNvPr id="14" name="13 Conector recto de flecha"/>
            <p:cNvCxnSpPr/>
            <p:nvPr/>
          </p:nvCxnSpPr>
          <p:spPr bwMode="auto">
            <a:xfrm>
              <a:off x="683568" y="4097306"/>
              <a:ext cx="0" cy="1491934"/>
            </a:xfrm>
            <a:prstGeom prst="straightConnector1">
              <a:avLst/>
            </a:prstGeom>
            <a:solidFill>
              <a:schemeClr val="accent1"/>
            </a:solidFill>
            <a:ln w="28575" cap="flat" cmpd="sng" algn="ctr">
              <a:solidFill>
                <a:srgbClr val="00FF00"/>
              </a:solidFill>
              <a:prstDash val="solid"/>
              <a:round/>
              <a:headEnd type="arrow" w="med" len="med"/>
              <a:tailEnd type="none" w="med" len="med"/>
            </a:ln>
            <a:effectLst/>
          </p:spPr>
        </p:cxnSp>
        <p:cxnSp>
          <p:nvCxnSpPr>
            <p:cNvPr id="15" name="14 Conector recto de flecha"/>
            <p:cNvCxnSpPr/>
            <p:nvPr/>
          </p:nvCxnSpPr>
          <p:spPr bwMode="auto">
            <a:xfrm flipV="1">
              <a:off x="683568" y="4293096"/>
              <a:ext cx="432048" cy="648072"/>
            </a:xfrm>
            <a:prstGeom prst="straightConnector1">
              <a:avLst/>
            </a:prstGeom>
            <a:solidFill>
              <a:schemeClr val="accent1"/>
            </a:solidFill>
            <a:ln w="28575" cap="flat" cmpd="sng" algn="ctr">
              <a:solidFill>
                <a:srgbClr val="00FFCC"/>
              </a:solidFill>
              <a:prstDash val="solid"/>
              <a:round/>
              <a:headEnd type="none" w="med" len="med"/>
              <a:tailEnd type="arrow"/>
            </a:ln>
            <a:effectLst/>
          </p:spPr>
        </p:cxnSp>
      </p:grpSp>
      <p:grpSp>
        <p:nvGrpSpPr>
          <p:cNvPr id="19" name="18 Grupo"/>
          <p:cNvGrpSpPr/>
          <p:nvPr/>
        </p:nvGrpSpPr>
        <p:grpSpPr>
          <a:xfrm>
            <a:off x="683568" y="1556792"/>
            <a:ext cx="432048" cy="1491934"/>
            <a:chOff x="683568" y="1772816"/>
            <a:chExt cx="432048" cy="1491934"/>
          </a:xfrm>
        </p:grpSpPr>
        <p:cxnSp>
          <p:nvCxnSpPr>
            <p:cNvPr id="11" name="10 Conector recto de flecha"/>
            <p:cNvCxnSpPr/>
            <p:nvPr/>
          </p:nvCxnSpPr>
          <p:spPr bwMode="auto">
            <a:xfrm>
              <a:off x="683568" y="1772816"/>
              <a:ext cx="0" cy="1491934"/>
            </a:xfrm>
            <a:prstGeom prst="straightConnector1">
              <a:avLst/>
            </a:prstGeom>
            <a:solidFill>
              <a:schemeClr val="accent1"/>
            </a:solidFill>
            <a:ln w="28575" cap="flat" cmpd="sng" algn="ctr">
              <a:solidFill>
                <a:srgbClr val="00FF00"/>
              </a:solidFill>
              <a:prstDash val="solid"/>
              <a:round/>
              <a:headEnd type="arrow" w="med" len="med"/>
              <a:tailEnd type="none" w="med" len="med"/>
            </a:ln>
            <a:effectLst/>
          </p:spPr>
        </p:cxnSp>
        <p:cxnSp>
          <p:nvCxnSpPr>
            <p:cNvPr id="17" name="16 Conector recto de flecha"/>
            <p:cNvCxnSpPr/>
            <p:nvPr/>
          </p:nvCxnSpPr>
          <p:spPr bwMode="auto">
            <a:xfrm>
              <a:off x="683568" y="2564904"/>
              <a:ext cx="432048" cy="648000"/>
            </a:xfrm>
            <a:prstGeom prst="straightConnector1">
              <a:avLst/>
            </a:prstGeom>
            <a:solidFill>
              <a:schemeClr val="accent1"/>
            </a:solidFill>
            <a:ln w="28575" cap="flat" cmpd="sng" algn="ctr">
              <a:solidFill>
                <a:srgbClr val="00FFCC"/>
              </a:solidFill>
              <a:prstDash val="solid"/>
              <a:round/>
              <a:headEnd type="none" w="med" len="med"/>
              <a:tailEnd type="arrow"/>
            </a:ln>
            <a:effectLst/>
          </p:spPr>
        </p:cxnSp>
      </p:grpSp>
      <p:sp>
        <p:nvSpPr>
          <p:cNvPr id="20" name="19 CuadroTexto"/>
          <p:cNvSpPr txBox="1"/>
          <p:nvPr/>
        </p:nvSpPr>
        <p:spPr>
          <a:xfrm>
            <a:off x="827584" y="4777980"/>
            <a:ext cx="308098" cy="369332"/>
          </a:xfrm>
          <a:prstGeom prst="rect">
            <a:avLst/>
          </a:prstGeom>
          <a:noFill/>
        </p:spPr>
        <p:txBody>
          <a:bodyPr wrap="none" rtlCol="0">
            <a:spAutoFit/>
          </a:bodyPr>
          <a:lstStyle/>
          <a:p>
            <a:r>
              <a:rPr lang="el-GR" sz="1800" dirty="0" smtClean="0">
                <a:latin typeface="Times New Roman"/>
                <a:cs typeface="Times New Roman"/>
              </a:rPr>
              <a:t>μ</a:t>
            </a:r>
            <a:endParaRPr lang="es-AR" sz="1800" dirty="0"/>
          </a:p>
        </p:txBody>
      </p:sp>
      <p:sp>
        <p:nvSpPr>
          <p:cNvPr id="22" name="21 CuadroTexto"/>
          <p:cNvSpPr txBox="1"/>
          <p:nvPr/>
        </p:nvSpPr>
        <p:spPr>
          <a:xfrm>
            <a:off x="865878" y="2281228"/>
            <a:ext cx="308098" cy="369332"/>
          </a:xfrm>
          <a:prstGeom prst="rect">
            <a:avLst/>
          </a:prstGeom>
          <a:noFill/>
        </p:spPr>
        <p:txBody>
          <a:bodyPr wrap="none" rtlCol="0">
            <a:spAutoFit/>
          </a:bodyPr>
          <a:lstStyle/>
          <a:p>
            <a:r>
              <a:rPr lang="el-GR" sz="1800" dirty="0" smtClean="0">
                <a:latin typeface="Times New Roman"/>
                <a:cs typeface="Times New Roman"/>
              </a:rPr>
              <a:t>μ</a:t>
            </a:r>
            <a:endParaRPr lang="es-AR" sz="1800" dirty="0"/>
          </a:p>
        </p:txBody>
      </p:sp>
      <p:sp>
        <p:nvSpPr>
          <p:cNvPr id="21" name="20 CuadroTexto"/>
          <p:cNvSpPr txBox="1"/>
          <p:nvPr/>
        </p:nvSpPr>
        <p:spPr>
          <a:xfrm>
            <a:off x="827584" y="1772816"/>
            <a:ext cx="1322798" cy="369332"/>
          </a:xfrm>
          <a:prstGeom prst="rect">
            <a:avLst/>
          </a:prstGeom>
          <a:noFill/>
        </p:spPr>
        <p:txBody>
          <a:bodyPr wrap="none" rtlCol="0">
            <a:spAutoFit/>
          </a:bodyPr>
          <a:lstStyle/>
          <a:p>
            <a:r>
              <a:rPr lang="es-ES_tradnl" sz="1800" b="1" dirty="0" smtClean="0">
                <a:latin typeface="Tahoma" pitchFamily="34" charset="0"/>
                <a:ea typeface="Tahoma" pitchFamily="34" charset="0"/>
                <a:cs typeface="Tahoma" pitchFamily="34" charset="0"/>
              </a:rPr>
              <a:t>m = -1/2 </a:t>
            </a:r>
            <a:endParaRPr lang="es-AR" sz="1800" b="1" dirty="0">
              <a:latin typeface="Tahoma" pitchFamily="34" charset="0"/>
              <a:ea typeface="Tahoma" pitchFamily="34" charset="0"/>
              <a:cs typeface="Tahoma" pitchFamily="34" charset="0"/>
            </a:endParaRPr>
          </a:p>
        </p:txBody>
      </p:sp>
      <p:sp>
        <p:nvSpPr>
          <p:cNvPr id="24" name="23 CuadroTexto"/>
          <p:cNvSpPr txBox="1"/>
          <p:nvPr/>
        </p:nvSpPr>
        <p:spPr>
          <a:xfrm>
            <a:off x="827584" y="5291916"/>
            <a:ext cx="1412566" cy="369332"/>
          </a:xfrm>
          <a:prstGeom prst="rect">
            <a:avLst/>
          </a:prstGeom>
          <a:noFill/>
        </p:spPr>
        <p:txBody>
          <a:bodyPr wrap="none" rtlCol="0">
            <a:spAutoFit/>
          </a:bodyPr>
          <a:lstStyle/>
          <a:p>
            <a:r>
              <a:rPr lang="es-ES_tradnl" sz="1800" b="1" dirty="0" smtClean="0">
                <a:latin typeface="Tahoma" pitchFamily="34" charset="0"/>
                <a:ea typeface="Tahoma" pitchFamily="34" charset="0"/>
                <a:cs typeface="Tahoma" pitchFamily="34" charset="0"/>
              </a:rPr>
              <a:t>m = +1/2 </a:t>
            </a:r>
            <a:endParaRPr lang="es-AR" sz="1800" b="1" dirty="0">
              <a:latin typeface="Tahoma" pitchFamily="34" charset="0"/>
              <a:ea typeface="Tahoma" pitchFamily="34" charset="0"/>
              <a:cs typeface="Tahoma" pitchFamily="34" charset="0"/>
            </a:endParaRPr>
          </a:p>
        </p:txBody>
      </p:sp>
      <p:sp>
        <p:nvSpPr>
          <p:cNvPr id="23" name="22 CuadroTexto"/>
          <p:cNvSpPr txBox="1"/>
          <p:nvPr/>
        </p:nvSpPr>
        <p:spPr>
          <a:xfrm>
            <a:off x="494160" y="1124744"/>
            <a:ext cx="437940" cy="369332"/>
          </a:xfrm>
          <a:prstGeom prst="rect">
            <a:avLst/>
          </a:prstGeom>
          <a:noFill/>
        </p:spPr>
        <p:txBody>
          <a:bodyPr wrap="none" rtlCol="0">
            <a:spAutoFit/>
          </a:bodyPr>
          <a:lstStyle/>
          <a:p>
            <a:r>
              <a:rPr lang="es-ES_tradnl" sz="1800" b="1" i="1" dirty="0" smtClean="0">
                <a:latin typeface="Tahoma" pitchFamily="34" charset="0"/>
                <a:ea typeface="Tahoma" pitchFamily="34" charset="0"/>
                <a:cs typeface="Tahoma" pitchFamily="34" charset="0"/>
              </a:rPr>
              <a:t>B</a:t>
            </a:r>
            <a:r>
              <a:rPr lang="es-ES_tradnl" sz="1800" b="1" i="1" baseline="-25000" dirty="0" smtClean="0">
                <a:latin typeface="Tahoma" pitchFamily="34" charset="0"/>
                <a:ea typeface="Tahoma" pitchFamily="34" charset="0"/>
                <a:cs typeface="Tahoma" pitchFamily="34" charset="0"/>
              </a:rPr>
              <a:t>o</a:t>
            </a:r>
            <a:endParaRPr lang="es-AR" sz="1800" b="1" i="1" baseline="-25000" dirty="0">
              <a:latin typeface="Tahoma" pitchFamily="34" charset="0"/>
              <a:ea typeface="Tahoma" pitchFamily="34" charset="0"/>
              <a:cs typeface="Tahoma" pitchFamily="34" charset="0"/>
            </a:endParaRPr>
          </a:p>
        </p:txBody>
      </p:sp>
      <p:sp>
        <p:nvSpPr>
          <p:cNvPr id="26" name="25 CuadroTexto"/>
          <p:cNvSpPr txBox="1"/>
          <p:nvPr/>
        </p:nvSpPr>
        <p:spPr>
          <a:xfrm>
            <a:off x="508488" y="3861048"/>
            <a:ext cx="437940" cy="369332"/>
          </a:xfrm>
          <a:prstGeom prst="rect">
            <a:avLst/>
          </a:prstGeom>
          <a:noFill/>
        </p:spPr>
        <p:txBody>
          <a:bodyPr wrap="none" rtlCol="0">
            <a:spAutoFit/>
          </a:bodyPr>
          <a:lstStyle/>
          <a:p>
            <a:r>
              <a:rPr lang="es-ES_tradnl" sz="1800" b="1" i="1" dirty="0" smtClean="0">
                <a:latin typeface="Tahoma" pitchFamily="34" charset="0"/>
                <a:ea typeface="Tahoma" pitchFamily="34" charset="0"/>
                <a:cs typeface="Tahoma" pitchFamily="34" charset="0"/>
              </a:rPr>
              <a:t>B</a:t>
            </a:r>
            <a:r>
              <a:rPr lang="es-ES_tradnl" sz="1800" b="1" i="1" baseline="-25000" dirty="0" smtClean="0">
                <a:latin typeface="Tahoma" pitchFamily="34" charset="0"/>
                <a:ea typeface="Tahoma" pitchFamily="34" charset="0"/>
                <a:cs typeface="Tahoma" pitchFamily="34" charset="0"/>
              </a:rPr>
              <a:t>o</a:t>
            </a:r>
            <a:endParaRPr lang="es-AR" sz="1800" b="1" i="1" baseline="-25000" dirty="0">
              <a:latin typeface="Tahoma" pitchFamily="34" charset="0"/>
              <a:ea typeface="Tahoma" pitchFamily="34" charset="0"/>
              <a:cs typeface="Tahoma" pitchFamily="34" charset="0"/>
            </a:endParaRPr>
          </a:p>
        </p:txBody>
      </p:sp>
      <p:cxnSp>
        <p:nvCxnSpPr>
          <p:cNvPr id="27" name="26 Conector recto de flecha"/>
          <p:cNvCxnSpPr/>
          <p:nvPr/>
        </p:nvCxnSpPr>
        <p:spPr bwMode="auto">
          <a:xfrm flipV="1">
            <a:off x="2843808" y="1685148"/>
            <a:ext cx="0" cy="3982506"/>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sp>
        <p:nvSpPr>
          <p:cNvPr id="29" name="28 CuadroTexto"/>
          <p:cNvSpPr txBox="1"/>
          <p:nvPr/>
        </p:nvSpPr>
        <p:spPr>
          <a:xfrm>
            <a:off x="2304220" y="1263496"/>
            <a:ext cx="1064715" cy="369332"/>
          </a:xfrm>
          <a:prstGeom prst="rect">
            <a:avLst/>
          </a:prstGeom>
          <a:noFill/>
        </p:spPr>
        <p:txBody>
          <a:bodyPr wrap="none" rtlCol="0">
            <a:spAutoFit/>
          </a:bodyPr>
          <a:lstStyle/>
          <a:p>
            <a:r>
              <a:rPr lang="es-ES_tradnl" sz="1800" b="1" i="1" dirty="0" smtClean="0">
                <a:latin typeface="Tahoma" pitchFamily="34" charset="0"/>
                <a:ea typeface="Tahoma" pitchFamily="34" charset="0"/>
                <a:cs typeface="Tahoma" pitchFamily="34" charset="0"/>
              </a:rPr>
              <a:t>Energía</a:t>
            </a:r>
            <a:endParaRPr lang="es-AR" sz="1800" b="1" i="1" baseline="-25000" dirty="0">
              <a:latin typeface="Tahoma" pitchFamily="34" charset="0"/>
              <a:ea typeface="Tahoma" pitchFamily="34" charset="0"/>
              <a:cs typeface="Tahoma" pitchFamily="34" charset="0"/>
            </a:endParaRPr>
          </a:p>
        </p:txBody>
      </p:sp>
      <p:cxnSp>
        <p:nvCxnSpPr>
          <p:cNvPr id="30" name="29 Conector recto"/>
          <p:cNvCxnSpPr/>
          <p:nvPr/>
        </p:nvCxnSpPr>
        <p:spPr bwMode="auto">
          <a:xfrm>
            <a:off x="2836577" y="3676401"/>
            <a:ext cx="655303" cy="0"/>
          </a:xfrm>
          <a:prstGeom prst="line">
            <a:avLst/>
          </a:prstGeom>
          <a:solidFill>
            <a:schemeClr val="accent1"/>
          </a:solidFill>
          <a:ln w="28575" cap="flat" cmpd="sng" algn="ctr">
            <a:solidFill>
              <a:srgbClr val="00FFCC"/>
            </a:solidFill>
            <a:prstDash val="solid"/>
            <a:round/>
            <a:headEnd type="none" w="med" len="med"/>
            <a:tailEnd type="none" w="med" len="med"/>
          </a:ln>
          <a:effectLst/>
        </p:spPr>
      </p:cxnSp>
      <p:cxnSp>
        <p:nvCxnSpPr>
          <p:cNvPr id="2048" name="2047 Conector recto"/>
          <p:cNvCxnSpPr/>
          <p:nvPr/>
        </p:nvCxnSpPr>
        <p:spPr bwMode="auto">
          <a:xfrm flipV="1">
            <a:off x="3491880" y="1916832"/>
            <a:ext cx="1152128" cy="1759569"/>
          </a:xfrm>
          <a:prstGeom prst="line">
            <a:avLst/>
          </a:prstGeom>
          <a:solidFill>
            <a:schemeClr val="accent1"/>
          </a:solidFill>
          <a:ln w="9525" cap="flat" cmpd="sng" algn="ctr">
            <a:solidFill>
              <a:srgbClr val="00FFCC"/>
            </a:solidFill>
            <a:prstDash val="dash"/>
            <a:round/>
            <a:headEnd type="none" w="med" len="med"/>
            <a:tailEnd type="none" w="med" len="med"/>
          </a:ln>
          <a:effectLst/>
        </p:spPr>
      </p:cxnSp>
      <p:cxnSp>
        <p:nvCxnSpPr>
          <p:cNvPr id="2050" name="2049 Conector recto"/>
          <p:cNvCxnSpPr/>
          <p:nvPr/>
        </p:nvCxnSpPr>
        <p:spPr bwMode="auto">
          <a:xfrm>
            <a:off x="3491880" y="3682591"/>
            <a:ext cx="1152000" cy="1793991"/>
          </a:xfrm>
          <a:prstGeom prst="line">
            <a:avLst/>
          </a:prstGeom>
          <a:solidFill>
            <a:schemeClr val="accent1"/>
          </a:solidFill>
          <a:ln w="9525" cap="flat" cmpd="sng" algn="ctr">
            <a:solidFill>
              <a:srgbClr val="00FFCC"/>
            </a:solidFill>
            <a:prstDash val="dash"/>
            <a:round/>
            <a:headEnd type="none" w="med" len="med"/>
            <a:tailEnd type="none" w="med" len="med"/>
          </a:ln>
          <a:effectLst/>
        </p:spPr>
      </p:cxnSp>
      <p:cxnSp>
        <p:nvCxnSpPr>
          <p:cNvPr id="36" name="35 Conector recto"/>
          <p:cNvCxnSpPr/>
          <p:nvPr/>
        </p:nvCxnSpPr>
        <p:spPr bwMode="auto">
          <a:xfrm>
            <a:off x="4636777" y="1920600"/>
            <a:ext cx="655303" cy="0"/>
          </a:xfrm>
          <a:prstGeom prst="line">
            <a:avLst/>
          </a:prstGeom>
          <a:solidFill>
            <a:schemeClr val="accent1"/>
          </a:solidFill>
          <a:ln w="28575" cap="flat" cmpd="sng" algn="ctr">
            <a:solidFill>
              <a:srgbClr val="00FFCC"/>
            </a:solidFill>
            <a:prstDash val="solid"/>
            <a:round/>
            <a:headEnd type="none" w="med" len="med"/>
            <a:tailEnd type="none" w="med" len="med"/>
          </a:ln>
          <a:effectLst/>
        </p:spPr>
      </p:cxnSp>
      <p:cxnSp>
        <p:nvCxnSpPr>
          <p:cNvPr id="37" name="36 Conector recto"/>
          <p:cNvCxnSpPr/>
          <p:nvPr/>
        </p:nvCxnSpPr>
        <p:spPr bwMode="auto">
          <a:xfrm>
            <a:off x="4646657" y="5474864"/>
            <a:ext cx="655303" cy="0"/>
          </a:xfrm>
          <a:prstGeom prst="line">
            <a:avLst/>
          </a:prstGeom>
          <a:solidFill>
            <a:schemeClr val="accent1"/>
          </a:solidFill>
          <a:ln w="28575" cap="flat" cmpd="sng" algn="ctr">
            <a:solidFill>
              <a:srgbClr val="00FFCC"/>
            </a:solidFill>
            <a:prstDash val="solid"/>
            <a:round/>
            <a:headEnd type="none" w="med" len="med"/>
            <a:tailEnd type="none" w="med" len="med"/>
          </a:ln>
          <a:effectLst/>
        </p:spPr>
      </p:cxnSp>
      <p:sp>
        <p:nvSpPr>
          <p:cNvPr id="38" name="37 CuadroTexto"/>
          <p:cNvSpPr txBox="1"/>
          <p:nvPr/>
        </p:nvSpPr>
        <p:spPr>
          <a:xfrm>
            <a:off x="2859213" y="2483604"/>
            <a:ext cx="1124026" cy="584775"/>
          </a:xfrm>
          <a:prstGeom prst="rect">
            <a:avLst/>
          </a:prstGeom>
          <a:noFill/>
        </p:spPr>
        <p:txBody>
          <a:bodyPr wrap="none" rtlCol="0">
            <a:spAutoFit/>
          </a:bodyPr>
          <a:lstStyle/>
          <a:p>
            <a:r>
              <a:rPr lang="es-ES_tradnl" sz="1600" dirty="0" smtClean="0">
                <a:latin typeface="Tahoma" pitchFamily="34" charset="0"/>
                <a:ea typeface="Tahoma" pitchFamily="34" charset="0"/>
                <a:cs typeface="Tahoma" pitchFamily="34" charset="0"/>
              </a:rPr>
              <a:t>Sin campo</a:t>
            </a:r>
          </a:p>
          <a:p>
            <a:r>
              <a:rPr lang="es-ES_tradnl" sz="1600" dirty="0" smtClean="0">
                <a:latin typeface="Tahoma" pitchFamily="34" charset="0"/>
                <a:ea typeface="Tahoma" pitchFamily="34" charset="0"/>
                <a:cs typeface="Tahoma" pitchFamily="34" charset="0"/>
              </a:rPr>
              <a:t>B</a:t>
            </a:r>
            <a:r>
              <a:rPr lang="es-ES_tradnl" sz="1600" baseline="-25000" dirty="0" smtClean="0">
                <a:latin typeface="Tahoma" pitchFamily="34" charset="0"/>
                <a:ea typeface="Tahoma" pitchFamily="34" charset="0"/>
                <a:cs typeface="Tahoma" pitchFamily="34" charset="0"/>
              </a:rPr>
              <a:t>o</a:t>
            </a:r>
            <a:r>
              <a:rPr lang="es-ES_tradnl" sz="1600" dirty="0" smtClean="0">
                <a:latin typeface="Tahoma" pitchFamily="34" charset="0"/>
                <a:ea typeface="Tahoma" pitchFamily="34" charset="0"/>
                <a:cs typeface="Tahoma" pitchFamily="34" charset="0"/>
              </a:rPr>
              <a:t> = 0</a:t>
            </a:r>
          </a:p>
        </p:txBody>
      </p:sp>
      <p:sp>
        <p:nvSpPr>
          <p:cNvPr id="39" name="38 CuadroTexto"/>
          <p:cNvSpPr txBox="1"/>
          <p:nvPr/>
        </p:nvSpPr>
        <p:spPr>
          <a:xfrm>
            <a:off x="4499992" y="1196752"/>
            <a:ext cx="1199367" cy="584775"/>
          </a:xfrm>
          <a:prstGeom prst="rect">
            <a:avLst/>
          </a:prstGeom>
          <a:noFill/>
        </p:spPr>
        <p:txBody>
          <a:bodyPr wrap="none" rtlCol="0">
            <a:spAutoFit/>
          </a:bodyPr>
          <a:lstStyle/>
          <a:p>
            <a:r>
              <a:rPr lang="es-ES_tradnl" sz="1600" dirty="0" smtClean="0">
                <a:latin typeface="Tahoma" pitchFamily="34" charset="0"/>
                <a:ea typeface="Tahoma" pitchFamily="34" charset="0"/>
                <a:cs typeface="Tahoma" pitchFamily="34" charset="0"/>
              </a:rPr>
              <a:t>Con campo</a:t>
            </a:r>
          </a:p>
          <a:p>
            <a:r>
              <a:rPr lang="es-ES_tradnl" sz="1600" dirty="0" smtClean="0">
                <a:latin typeface="Tahoma" pitchFamily="34" charset="0"/>
                <a:ea typeface="Tahoma" pitchFamily="34" charset="0"/>
                <a:cs typeface="Tahoma" pitchFamily="34" charset="0"/>
              </a:rPr>
              <a:t>B</a:t>
            </a:r>
            <a:r>
              <a:rPr lang="es-ES_tradnl" sz="1600" baseline="-25000" dirty="0" smtClean="0">
                <a:latin typeface="Tahoma" pitchFamily="34" charset="0"/>
                <a:ea typeface="Tahoma" pitchFamily="34" charset="0"/>
                <a:cs typeface="Tahoma" pitchFamily="34" charset="0"/>
              </a:rPr>
              <a:t>o</a:t>
            </a:r>
            <a:r>
              <a:rPr lang="es-ES_tradnl" sz="1600" dirty="0" smtClean="0">
                <a:latin typeface="Tahoma" pitchFamily="34" charset="0"/>
                <a:ea typeface="Tahoma" pitchFamily="34" charset="0"/>
                <a:cs typeface="Tahoma" pitchFamily="34" charset="0"/>
              </a:rPr>
              <a:t> &gt; 0</a:t>
            </a:r>
          </a:p>
        </p:txBody>
      </p:sp>
      <p:sp>
        <p:nvSpPr>
          <p:cNvPr id="40" name="39 CuadroTexto"/>
          <p:cNvSpPr txBox="1"/>
          <p:nvPr/>
        </p:nvSpPr>
        <p:spPr>
          <a:xfrm>
            <a:off x="5409442" y="1700808"/>
            <a:ext cx="1322798" cy="369332"/>
          </a:xfrm>
          <a:prstGeom prst="rect">
            <a:avLst/>
          </a:prstGeom>
          <a:noFill/>
        </p:spPr>
        <p:txBody>
          <a:bodyPr wrap="none" rtlCol="0">
            <a:spAutoFit/>
          </a:bodyPr>
          <a:lstStyle/>
          <a:p>
            <a:r>
              <a:rPr lang="es-ES_tradnl" sz="1800" b="1" dirty="0" smtClean="0">
                <a:latin typeface="Tahoma" pitchFamily="34" charset="0"/>
                <a:ea typeface="Tahoma" pitchFamily="34" charset="0"/>
                <a:cs typeface="Tahoma" pitchFamily="34" charset="0"/>
              </a:rPr>
              <a:t>m = -1/2 </a:t>
            </a:r>
            <a:endParaRPr lang="es-AR" sz="1800" b="1" dirty="0">
              <a:latin typeface="Tahoma" pitchFamily="34" charset="0"/>
              <a:ea typeface="Tahoma" pitchFamily="34" charset="0"/>
              <a:cs typeface="Tahoma" pitchFamily="34" charset="0"/>
            </a:endParaRPr>
          </a:p>
        </p:txBody>
      </p:sp>
      <p:sp>
        <p:nvSpPr>
          <p:cNvPr id="41" name="40 CuadroTexto"/>
          <p:cNvSpPr txBox="1"/>
          <p:nvPr/>
        </p:nvSpPr>
        <p:spPr>
          <a:xfrm>
            <a:off x="5391682" y="5273912"/>
            <a:ext cx="1412566" cy="369332"/>
          </a:xfrm>
          <a:prstGeom prst="rect">
            <a:avLst/>
          </a:prstGeom>
          <a:noFill/>
        </p:spPr>
        <p:txBody>
          <a:bodyPr wrap="none" rtlCol="0">
            <a:spAutoFit/>
          </a:bodyPr>
          <a:lstStyle/>
          <a:p>
            <a:r>
              <a:rPr lang="es-ES_tradnl" sz="1800" b="1" dirty="0" smtClean="0">
                <a:latin typeface="Tahoma" pitchFamily="34" charset="0"/>
                <a:ea typeface="Tahoma" pitchFamily="34" charset="0"/>
                <a:cs typeface="Tahoma" pitchFamily="34" charset="0"/>
              </a:rPr>
              <a:t>m = +1/2 </a:t>
            </a:r>
            <a:endParaRPr lang="es-AR" sz="1800" b="1" dirty="0">
              <a:latin typeface="Tahoma" pitchFamily="34" charset="0"/>
              <a:ea typeface="Tahoma" pitchFamily="34" charset="0"/>
              <a:cs typeface="Tahoma" pitchFamily="34" charset="0"/>
            </a:endParaRPr>
          </a:p>
        </p:txBody>
      </p:sp>
      <p:cxnSp>
        <p:nvCxnSpPr>
          <p:cNvPr id="42" name="41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6530251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15</a:t>
            </a:fld>
            <a:endParaRPr lang="es-ES"/>
          </a:p>
        </p:txBody>
      </p:sp>
      <mc:AlternateContent xmlns:mc="http://schemas.openxmlformats.org/markup-compatibility/2006" xmlns:a14="http://schemas.microsoft.com/office/drawing/2010/main">
        <mc:Choice Requires="a14">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_tradnl" sz="2000" dirty="0" smtClean="0">
                    <a:latin typeface="Tahoma" pitchFamily="34" charset="0"/>
                    <a:cs typeface="Tahoma" pitchFamily="34" charset="0"/>
                  </a:rPr>
                  <a:t>El proceso de absorción con onda continua</a:t>
                </a: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r>
                  <a:rPr lang="es-ES_tradnl" sz="2000" dirty="0" smtClean="0">
                    <a:latin typeface="Tahoma" pitchFamily="34" charset="0"/>
                    <a:cs typeface="Tahoma" pitchFamily="34" charset="0"/>
                  </a:rPr>
                  <a:t>La energía potencial E de una partícula cargada en precesión viene dada por:</a:t>
                </a:r>
              </a:p>
              <a:p>
                <a:pPr marL="0" indent="0" algn="just">
                  <a:buClr>
                    <a:srgbClr val="00FF00"/>
                  </a:buClr>
                  <a:buNone/>
                </a:pPr>
                <a:endParaRPr lang="es-ES_tradnl" sz="2000" dirty="0">
                  <a:latin typeface="Tahoma" pitchFamily="34" charset="0"/>
                  <a:cs typeface="Tahoma" pitchFamily="34" charset="0"/>
                </a:endParaRPr>
              </a:p>
              <a:p>
                <a:pPr marL="0" indent="0" algn="ctr">
                  <a:buClr>
                    <a:srgbClr val="00FF00"/>
                  </a:buClr>
                  <a:buNone/>
                </a:pPr>
                <a:r>
                  <a:rPr lang="es-ES_tradnl" sz="2000" b="0" dirty="0" smtClean="0">
                    <a:cs typeface="Tahoma" pitchFamily="34" charset="0"/>
                  </a:rPr>
                  <a:t>                              </a:t>
                </a:r>
                <a14:m>
                  <m:oMath xmlns:m="http://schemas.openxmlformats.org/officeDocument/2006/math">
                    <m:r>
                      <a:rPr lang="es-ES_tradnl" sz="2000" b="0" i="1" smtClean="0">
                        <a:latin typeface="Cambria Math"/>
                        <a:cs typeface="Tahoma" pitchFamily="34" charset="0"/>
                      </a:rPr>
                      <m:t>𝐸</m:t>
                    </m:r>
                    <m:r>
                      <a:rPr lang="es-ES_tradnl" sz="2000" b="0" i="1" smtClean="0">
                        <a:latin typeface="Cambria Math"/>
                        <a:cs typeface="Tahoma" pitchFamily="34" charset="0"/>
                      </a:rPr>
                      <m:t>=−</m:t>
                    </m:r>
                    <m:sSub>
                      <m:sSubPr>
                        <m:ctrlPr>
                          <a:rPr lang="es-ES_tradnl" sz="2000" b="0" i="1" smtClean="0">
                            <a:latin typeface="Cambria Math"/>
                            <a:cs typeface="Tahoma" pitchFamily="34" charset="0"/>
                          </a:rPr>
                        </m:ctrlPr>
                      </m:sSubPr>
                      <m:e>
                        <m:r>
                          <m:rPr>
                            <m:sty m:val="p"/>
                          </m:rPr>
                          <a:rPr lang="el-GR" sz="2000" b="0" i="1" smtClean="0">
                            <a:latin typeface="Cambria Math"/>
                            <a:cs typeface="Tahoma" pitchFamily="34" charset="0"/>
                          </a:rPr>
                          <m:t>μ</m:t>
                        </m:r>
                      </m:e>
                      <m:sub>
                        <m:r>
                          <a:rPr lang="es-ES_tradnl" sz="2000" b="0" i="1" smtClean="0">
                            <a:latin typeface="Cambria Math"/>
                            <a:cs typeface="Tahoma" pitchFamily="34" charset="0"/>
                          </a:rPr>
                          <m:t>𝑧</m:t>
                        </m:r>
                      </m:sub>
                    </m:sSub>
                    <m:sSub>
                      <m:sSubPr>
                        <m:ctrlPr>
                          <a:rPr lang="es-ES_tradnl" sz="2000" b="0" i="1" smtClean="0">
                            <a:latin typeface="Cambria Math"/>
                            <a:cs typeface="Tahoma" pitchFamily="34" charset="0"/>
                          </a:rPr>
                        </m:ctrlPr>
                      </m:sSubPr>
                      <m:e>
                        <m:r>
                          <a:rPr lang="es-ES_tradnl" sz="2000" b="0" i="1" smtClean="0">
                            <a:latin typeface="Cambria Math"/>
                            <a:cs typeface="Tahoma" pitchFamily="34" charset="0"/>
                          </a:rPr>
                          <m:t>𝐵</m:t>
                        </m:r>
                      </m:e>
                      <m:sub>
                        <m:r>
                          <a:rPr lang="es-ES_tradnl" sz="2000" b="0" i="1" smtClean="0">
                            <a:latin typeface="Cambria Math"/>
                            <a:cs typeface="Tahoma" pitchFamily="34" charset="0"/>
                          </a:rPr>
                          <m:t>𝑜</m:t>
                        </m:r>
                      </m:sub>
                    </m:sSub>
                    <m:r>
                      <a:rPr lang="es-ES_tradnl" sz="2000" b="0" i="1" smtClean="0">
                        <a:latin typeface="Cambria Math"/>
                        <a:cs typeface="Tahoma" pitchFamily="34" charset="0"/>
                      </a:rPr>
                      <m:t>=−</m:t>
                    </m:r>
                    <m:r>
                      <m:rPr>
                        <m:sty m:val="p"/>
                      </m:rPr>
                      <a:rPr lang="el-GR" sz="2000" b="0" i="1" smtClean="0">
                        <a:latin typeface="Cambria Math"/>
                        <a:cs typeface="Tahoma" pitchFamily="34" charset="0"/>
                      </a:rPr>
                      <m:t>μ</m:t>
                    </m:r>
                    <m:r>
                      <a:rPr lang="es-ES_tradnl" sz="2000" b="0" i="1" smtClean="0">
                        <a:latin typeface="Cambria Math"/>
                        <a:cs typeface="Tahoma" pitchFamily="34" charset="0"/>
                      </a:rPr>
                      <m:t> </m:t>
                    </m:r>
                    <m:sSub>
                      <m:sSubPr>
                        <m:ctrlPr>
                          <a:rPr lang="es-ES_tradnl" sz="2000" b="0" i="1" smtClean="0">
                            <a:latin typeface="Cambria Math"/>
                            <a:cs typeface="Tahoma" pitchFamily="34" charset="0"/>
                          </a:rPr>
                        </m:ctrlPr>
                      </m:sSubPr>
                      <m:e>
                        <m:r>
                          <a:rPr lang="es-ES_tradnl" sz="2000" b="0" i="1" smtClean="0">
                            <a:latin typeface="Cambria Math"/>
                            <a:cs typeface="Tahoma" pitchFamily="34" charset="0"/>
                          </a:rPr>
                          <m:t>𝐵</m:t>
                        </m:r>
                      </m:e>
                      <m:sub>
                        <m:r>
                          <a:rPr lang="es-ES_tradnl" sz="2000" b="0" i="1" smtClean="0">
                            <a:latin typeface="Cambria Math"/>
                            <a:cs typeface="Tahoma" pitchFamily="34" charset="0"/>
                          </a:rPr>
                          <m:t>𝑜</m:t>
                        </m:r>
                      </m:sub>
                    </m:sSub>
                    <m:r>
                      <a:rPr lang="es-ES_tradnl" sz="2000" b="0" i="1" smtClean="0">
                        <a:latin typeface="Cambria Math"/>
                        <a:cs typeface="Tahoma" pitchFamily="34" charset="0"/>
                      </a:rPr>
                      <m:t> </m:t>
                    </m:r>
                    <m:func>
                      <m:funcPr>
                        <m:ctrlPr>
                          <a:rPr lang="es-ES_tradnl" sz="2000" b="0" i="1" smtClean="0">
                            <a:latin typeface="Cambria Math"/>
                            <a:cs typeface="Tahoma" pitchFamily="34" charset="0"/>
                          </a:rPr>
                        </m:ctrlPr>
                      </m:funcPr>
                      <m:fName>
                        <m:r>
                          <m:rPr>
                            <m:sty m:val="p"/>
                          </m:rPr>
                          <a:rPr lang="es-ES_tradnl" sz="2000" b="0" i="0" smtClean="0">
                            <a:latin typeface="Cambria Math"/>
                            <a:cs typeface="Tahoma" pitchFamily="34" charset="0"/>
                          </a:rPr>
                          <m:t>cos</m:t>
                        </m:r>
                      </m:fName>
                      <m:e>
                        <m:r>
                          <a:rPr lang="es-ES_tradnl" sz="2000" b="0" i="1" smtClean="0">
                            <a:latin typeface="Cambria Math"/>
                            <a:ea typeface="Cambria Math"/>
                            <a:cs typeface="Tahoma" pitchFamily="34" charset="0"/>
                          </a:rPr>
                          <m:t>𝜃</m:t>
                        </m:r>
                      </m:e>
                    </m:func>
                    <m:r>
                      <a:rPr lang="es-ES_tradnl" sz="2000" b="0" i="1" smtClean="0">
                        <a:latin typeface="Cambria Math"/>
                        <a:cs typeface="Tahoma" pitchFamily="34" charset="0"/>
                      </a:rPr>
                      <m:t> </m:t>
                    </m:r>
                  </m:oMath>
                </a14:m>
                <a:r>
                  <a:rPr lang="es-ES_tradnl" sz="2000" dirty="0" smtClean="0">
                    <a:latin typeface="Tahoma" pitchFamily="34" charset="0"/>
                    <a:cs typeface="Tahoma" pitchFamily="34" charset="0"/>
                  </a:rPr>
                  <a:t> </a:t>
                </a:r>
              </a:p>
              <a:p>
                <a:pPr marL="0" indent="0" algn="ctr">
                  <a:buClr>
                    <a:srgbClr val="00FF00"/>
                  </a:buClr>
                  <a:buNone/>
                </a:pPr>
                <a:endParaRPr lang="es-ES_tradnl" sz="2000" dirty="0">
                  <a:latin typeface="Tahoma" pitchFamily="34" charset="0"/>
                  <a:cs typeface="Tahoma" pitchFamily="34" charset="0"/>
                </a:endParaRPr>
              </a:p>
              <a:p>
                <a:pPr marL="1609725" indent="0" algn="just">
                  <a:buClr>
                    <a:srgbClr val="00FF00"/>
                  </a:buClr>
                  <a:buNone/>
                </a:pPr>
                <a:r>
                  <a:rPr lang="es-ES_tradnl" sz="2000" dirty="0" smtClean="0">
                    <a:latin typeface="Tahoma" pitchFamily="34" charset="0"/>
                    <a:cs typeface="Tahoma" pitchFamily="34" charset="0"/>
                  </a:rPr>
                  <a:t>Donde </a:t>
                </a:r>
                <a:r>
                  <a:rPr lang="el-GR" sz="2000" i="1" dirty="0" smtClean="0">
                    <a:latin typeface="Times New Roman"/>
                    <a:cs typeface="Times New Roman"/>
                  </a:rPr>
                  <a:t>θ</a:t>
                </a:r>
                <a:r>
                  <a:rPr lang="es-ES_tradnl" sz="2000" dirty="0" smtClean="0">
                    <a:latin typeface="Times New Roman"/>
                    <a:cs typeface="Times New Roman"/>
                  </a:rPr>
                  <a:t> </a:t>
                </a:r>
                <a:r>
                  <a:rPr lang="es-ES_tradnl" sz="2000" dirty="0" smtClean="0">
                    <a:latin typeface="Tahoma" pitchFamily="34" charset="0"/>
                    <a:ea typeface="Tahoma" pitchFamily="34" charset="0"/>
                    <a:cs typeface="Tahoma" pitchFamily="34" charset="0"/>
                  </a:rPr>
                  <a:t>es el ángulo entre el vector de campo magnético y el eje de giro de la partícula, </a:t>
                </a:r>
                <a:r>
                  <a:rPr lang="el-GR" sz="2000" i="1" dirty="0" smtClean="0">
                    <a:latin typeface="Times New Roman"/>
                    <a:ea typeface="Tahoma" pitchFamily="34" charset="0"/>
                    <a:cs typeface="Times New Roman"/>
                  </a:rPr>
                  <a:t>μ</a:t>
                </a:r>
                <a:r>
                  <a:rPr lang="es-ES_tradnl" sz="2000" dirty="0" smtClean="0">
                    <a:latin typeface="Times New Roman"/>
                    <a:ea typeface="Tahoma" pitchFamily="34" charset="0"/>
                    <a:cs typeface="Times New Roman"/>
                  </a:rPr>
                  <a:t> </a:t>
                </a:r>
                <a:r>
                  <a:rPr lang="es-ES_tradnl" sz="2000" dirty="0" smtClean="0">
                    <a:latin typeface="Tahoma" pitchFamily="34" charset="0"/>
                    <a:ea typeface="Tahoma" pitchFamily="34" charset="0"/>
                    <a:cs typeface="Tahoma" pitchFamily="34" charset="0"/>
                  </a:rPr>
                  <a:t>es el momento magnético de la partícula, y </a:t>
                </a:r>
                <a:r>
                  <a:rPr lang="el-GR" sz="2000" i="1" dirty="0" smtClean="0">
                    <a:latin typeface="Times New Roman"/>
                    <a:ea typeface="Tahoma" pitchFamily="34" charset="0"/>
                    <a:cs typeface="Times New Roman"/>
                  </a:rPr>
                  <a:t>μ</a:t>
                </a:r>
                <a:r>
                  <a:rPr lang="es-ES_tradnl" sz="2000" i="1" baseline="-25000" dirty="0" smtClean="0">
                    <a:latin typeface="Times New Roman"/>
                    <a:ea typeface="Tahoma" pitchFamily="34" charset="0"/>
                    <a:cs typeface="Times New Roman"/>
                  </a:rPr>
                  <a:t>z</a:t>
                </a:r>
                <a:r>
                  <a:rPr lang="es-ES_tradnl" sz="2000" dirty="0" smtClean="0">
                    <a:latin typeface="Times New Roman"/>
                    <a:ea typeface="Tahoma" pitchFamily="34" charset="0"/>
                    <a:cs typeface="Times New Roman"/>
                  </a:rPr>
                  <a:t> </a:t>
                </a:r>
                <a:r>
                  <a:rPr lang="es-ES_tradnl" sz="2000" dirty="0" smtClean="0">
                    <a:latin typeface="Tahoma" pitchFamily="34" charset="0"/>
                    <a:ea typeface="Tahoma" pitchFamily="34" charset="0"/>
                    <a:cs typeface="Tahoma" pitchFamily="34" charset="0"/>
                  </a:rPr>
                  <a:t> es la componente de </a:t>
                </a:r>
                <a:r>
                  <a:rPr lang="el-GR" sz="2000" i="1" dirty="0" smtClean="0">
                    <a:latin typeface="Times New Roman"/>
                    <a:ea typeface="Tahoma" pitchFamily="34" charset="0"/>
                    <a:cs typeface="Times New Roman"/>
                  </a:rPr>
                  <a:t>μ</a:t>
                </a:r>
                <a:r>
                  <a:rPr lang="es-ES_tradnl" sz="2000" dirty="0" smtClean="0">
                    <a:latin typeface="Tahoma" pitchFamily="34" charset="0"/>
                    <a:ea typeface="Tahoma" pitchFamily="34" charset="0"/>
                    <a:cs typeface="Tahoma" pitchFamily="34" charset="0"/>
                  </a:rPr>
                  <a:t> en la dirección del campo magnético.</a:t>
                </a:r>
              </a:p>
              <a:p>
                <a:pPr marL="1609725" indent="0" algn="just">
                  <a:buClr>
                    <a:srgbClr val="00FF00"/>
                  </a:buClr>
                  <a:buNone/>
                </a:pPr>
                <a:r>
                  <a:rPr lang="es-ES_tradnl" sz="2000" dirty="0" smtClean="0">
                    <a:latin typeface="Tahoma" pitchFamily="34" charset="0"/>
                    <a:ea typeface="Tahoma" pitchFamily="34" charset="0"/>
                    <a:cs typeface="Tahoma" pitchFamily="34" charset="0"/>
                  </a:rPr>
                  <a:t>Cuando un núcleo absorbe energía de radiofrecuencia, su ángulo de precesión cambia. </a:t>
                </a:r>
                <a:endParaRPr lang="es-ES_tradnl" sz="2000" dirty="0">
                  <a:latin typeface="Tahoma" pitchFamily="34" charset="0"/>
                  <a:ea typeface="Tahoma" pitchFamily="34" charset="0"/>
                  <a:cs typeface="Tahoma" pitchFamily="34" charset="0"/>
                </a:endParaRPr>
              </a:p>
              <a:p>
                <a:pPr marL="1979613" indent="0" algn="just">
                  <a:buClr>
                    <a:srgbClr val="00FF00"/>
                  </a:buClr>
                  <a:buNone/>
                </a:pPr>
                <a:endParaRPr lang="es-ES_tradnl" sz="2000" dirty="0" smtClean="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mc:Choice>
        <mc:Fallback xmlns="">
          <p:sp>
            <p:nvSpPr>
              <p:cNvPr id="13" name="2 Marcador de contenido"/>
              <p:cNvSpPr txBox="1">
                <a:spLocks noRot="1" noChangeAspect="1" noMove="1" noResize="1" noEditPoints="1" noAdjustHandles="1" noChangeArrowheads="1" noChangeShapeType="1" noTextEdit="1"/>
              </p:cNvSpPr>
              <p:nvPr/>
            </p:nvSpPr>
            <p:spPr bwMode="auto">
              <a:xfrm>
                <a:off x="652434" y="1652574"/>
                <a:ext cx="8101042" cy="4643470"/>
              </a:xfrm>
              <a:prstGeom prst="rect">
                <a:avLst/>
              </a:prstGeom>
              <a:blipFill rotWithShape="1">
                <a:blip r:embed="rId3"/>
                <a:stretch>
                  <a:fillRect l="-752" t="-656" r="-828"/>
                </a:stretch>
              </a:blipFill>
              <a:ln w="9525">
                <a:noFill/>
                <a:miter lim="800000"/>
                <a:headEnd/>
                <a:tailEnd/>
              </a:ln>
            </p:spPr>
            <p:txBody>
              <a:bodyPr/>
              <a:lstStyle/>
              <a:p>
                <a:r>
                  <a:rPr lang="es-AR">
                    <a:noFill/>
                  </a:rPr>
                  <a:t> </a:t>
                </a:r>
              </a:p>
            </p:txBody>
          </p:sp>
        </mc:Fallback>
      </mc:AlternateContent>
      <p:grpSp>
        <p:nvGrpSpPr>
          <p:cNvPr id="15" name="14 Grupo"/>
          <p:cNvGrpSpPr/>
          <p:nvPr/>
        </p:nvGrpSpPr>
        <p:grpSpPr>
          <a:xfrm>
            <a:off x="515954" y="3645024"/>
            <a:ext cx="1387982" cy="2825728"/>
            <a:chOff x="475010" y="3559368"/>
            <a:chExt cx="1387982" cy="2825728"/>
          </a:xfrm>
        </p:grpSpPr>
        <p:cxnSp>
          <p:nvCxnSpPr>
            <p:cNvPr id="7" name="6 Conector recto de flecha"/>
            <p:cNvCxnSpPr/>
            <p:nvPr/>
          </p:nvCxnSpPr>
          <p:spPr bwMode="auto">
            <a:xfrm flipV="1">
              <a:off x="475010" y="3736792"/>
              <a:ext cx="1296000" cy="2448000"/>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sp>
          <p:nvSpPr>
            <p:cNvPr id="8" name="7 Elipse"/>
            <p:cNvSpPr/>
            <p:nvPr/>
          </p:nvSpPr>
          <p:spPr bwMode="auto">
            <a:xfrm>
              <a:off x="475010" y="3559368"/>
              <a:ext cx="1296000" cy="435816"/>
            </a:xfrm>
            <a:prstGeom prst="ellipse">
              <a:avLst/>
            </a:prstGeom>
            <a:no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cxnSp>
          <p:nvCxnSpPr>
            <p:cNvPr id="14" name="13 Conector recto de flecha"/>
            <p:cNvCxnSpPr/>
            <p:nvPr/>
          </p:nvCxnSpPr>
          <p:spPr bwMode="auto">
            <a:xfrm flipV="1">
              <a:off x="1115616" y="3736792"/>
              <a:ext cx="0" cy="2448000"/>
            </a:xfrm>
            <a:prstGeom prst="straightConnector1">
              <a:avLst/>
            </a:prstGeom>
            <a:solidFill>
              <a:schemeClr val="accent1"/>
            </a:solidFill>
            <a:ln w="28575" cap="flat" cmpd="sng" algn="ctr">
              <a:solidFill>
                <a:srgbClr val="00FF00"/>
              </a:solidFill>
              <a:prstDash val="dash"/>
              <a:round/>
              <a:headEnd type="none" w="med" len="med"/>
              <a:tailEnd type="arrow"/>
            </a:ln>
            <a:effectLst/>
          </p:spPr>
        </p:cxnSp>
        <p:sp>
          <p:nvSpPr>
            <p:cNvPr id="5" name="4 Elipse"/>
            <p:cNvSpPr/>
            <p:nvPr/>
          </p:nvSpPr>
          <p:spPr bwMode="auto">
            <a:xfrm>
              <a:off x="971600" y="4797152"/>
              <a:ext cx="288032" cy="288032"/>
            </a:xfrm>
            <a:prstGeom prst="ellipse">
              <a:avLst/>
            </a:prstGeom>
            <a:solidFill>
              <a:srgbClr val="00FFCC"/>
            </a:solidFill>
            <a:ln w="9525" cap="flat" cmpd="sng" algn="ctr">
              <a:solidFill>
                <a:srgbClr val="00FFC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2" name="11 Elipse"/>
            <p:cNvSpPr/>
            <p:nvPr/>
          </p:nvSpPr>
          <p:spPr bwMode="auto">
            <a:xfrm>
              <a:off x="485104" y="5949280"/>
              <a:ext cx="1296000" cy="435816"/>
            </a:xfrm>
            <a:prstGeom prst="ellipse">
              <a:avLst/>
            </a:prstGeom>
            <a:no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9" name="8 Arco"/>
            <p:cNvSpPr/>
            <p:nvPr/>
          </p:nvSpPr>
          <p:spPr bwMode="auto">
            <a:xfrm rot="10800000">
              <a:off x="926888" y="4464408"/>
              <a:ext cx="936104" cy="576064"/>
            </a:xfrm>
            <a:prstGeom prst="arc">
              <a:avLst/>
            </a:prstGeom>
            <a:noFill/>
            <a:ln w="28575" cap="flat" cmpd="sng" algn="ctr">
              <a:solidFill>
                <a:srgbClr val="FF0066"/>
              </a:solidFill>
              <a:prstDash val="solid"/>
              <a:round/>
              <a:headEnd type="arrow"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grpSp>
      <p:sp>
        <p:nvSpPr>
          <p:cNvPr id="17" name="16 CuadroTexto"/>
          <p:cNvSpPr txBox="1"/>
          <p:nvPr/>
        </p:nvSpPr>
        <p:spPr>
          <a:xfrm>
            <a:off x="464488" y="3068960"/>
            <a:ext cx="1443216" cy="307777"/>
          </a:xfrm>
          <a:prstGeom prst="rect">
            <a:avLst/>
          </a:prstGeom>
          <a:noFill/>
        </p:spPr>
        <p:txBody>
          <a:bodyPr wrap="none" rtlCol="0">
            <a:spAutoFit/>
          </a:bodyPr>
          <a:lstStyle/>
          <a:p>
            <a:r>
              <a:rPr lang="es-ES_tradnl" sz="1400" dirty="0" smtClean="0">
                <a:latin typeface="Tahoma" pitchFamily="34" charset="0"/>
                <a:ea typeface="Tahoma" pitchFamily="34" charset="0"/>
                <a:cs typeface="Tahoma" pitchFamily="34" charset="0"/>
              </a:rPr>
              <a:t>Campo aplicado</a:t>
            </a:r>
            <a:endParaRPr lang="es-AR" sz="1400" dirty="0">
              <a:latin typeface="Tahoma" pitchFamily="34" charset="0"/>
              <a:ea typeface="Tahoma" pitchFamily="34" charset="0"/>
              <a:cs typeface="Tahoma" pitchFamily="34" charset="0"/>
            </a:endParaRPr>
          </a:p>
        </p:txBody>
      </p:sp>
      <p:sp>
        <p:nvSpPr>
          <p:cNvPr id="18" name="17 Arco"/>
          <p:cNvSpPr/>
          <p:nvPr/>
        </p:nvSpPr>
        <p:spPr bwMode="auto">
          <a:xfrm>
            <a:off x="948144" y="4481824"/>
            <a:ext cx="445624" cy="288032"/>
          </a:xfrm>
          <a:prstGeom prst="arc">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9" name="18 CuadroTexto"/>
          <p:cNvSpPr txBox="1"/>
          <p:nvPr/>
        </p:nvSpPr>
        <p:spPr>
          <a:xfrm>
            <a:off x="1191604" y="4221088"/>
            <a:ext cx="284052" cy="307777"/>
          </a:xfrm>
          <a:prstGeom prst="rect">
            <a:avLst/>
          </a:prstGeom>
          <a:noFill/>
        </p:spPr>
        <p:txBody>
          <a:bodyPr wrap="none" rtlCol="0">
            <a:spAutoFit/>
          </a:bodyPr>
          <a:lstStyle/>
          <a:p>
            <a:r>
              <a:rPr lang="el-GR" sz="1400" i="1" dirty="0" smtClean="0">
                <a:latin typeface="Tahoma" pitchFamily="34" charset="0"/>
                <a:ea typeface="Tahoma" pitchFamily="34" charset="0"/>
                <a:cs typeface="Tahoma" pitchFamily="34" charset="0"/>
              </a:rPr>
              <a:t>θ</a:t>
            </a:r>
            <a:endParaRPr lang="es-AR" sz="1400" i="1" dirty="0">
              <a:latin typeface="Tahoma" pitchFamily="34" charset="0"/>
              <a:ea typeface="Tahoma" pitchFamily="34" charset="0"/>
              <a:cs typeface="Tahoma" pitchFamily="34" charset="0"/>
            </a:endParaRPr>
          </a:p>
        </p:txBody>
      </p:sp>
      <p:sp>
        <p:nvSpPr>
          <p:cNvPr id="20" name="19 CuadroTexto"/>
          <p:cNvSpPr txBox="1"/>
          <p:nvPr/>
        </p:nvSpPr>
        <p:spPr>
          <a:xfrm>
            <a:off x="1547664" y="4221088"/>
            <a:ext cx="301686" cy="307777"/>
          </a:xfrm>
          <a:prstGeom prst="rect">
            <a:avLst/>
          </a:prstGeom>
          <a:noFill/>
        </p:spPr>
        <p:txBody>
          <a:bodyPr wrap="none" rtlCol="0">
            <a:spAutoFit/>
          </a:bodyPr>
          <a:lstStyle/>
          <a:p>
            <a:r>
              <a:rPr lang="el-GR" sz="1400" b="1" i="1" dirty="0" smtClean="0">
                <a:latin typeface="Tahoma" pitchFamily="34" charset="0"/>
                <a:ea typeface="Tahoma" pitchFamily="34" charset="0"/>
                <a:cs typeface="Tahoma" pitchFamily="34" charset="0"/>
              </a:rPr>
              <a:t>μ</a:t>
            </a:r>
            <a:endParaRPr lang="es-AR" sz="1400" b="1" i="1" dirty="0">
              <a:latin typeface="Tahoma" pitchFamily="34" charset="0"/>
              <a:ea typeface="Tahoma" pitchFamily="34" charset="0"/>
              <a:cs typeface="Tahoma" pitchFamily="34" charset="0"/>
            </a:endParaRPr>
          </a:p>
        </p:txBody>
      </p:sp>
      <p:sp>
        <p:nvSpPr>
          <p:cNvPr id="22" name="21 CuadroTexto"/>
          <p:cNvSpPr txBox="1"/>
          <p:nvPr/>
        </p:nvSpPr>
        <p:spPr>
          <a:xfrm>
            <a:off x="971600" y="3284984"/>
            <a:ext cx="364202" cy="307777"/>
          </a:xfrm>
          <a:prstGeom prst="rect">
            <a:avLst/>
          </a:prstGeom>
          <a:noFill/>
        </p:spPr>
        <p:txBody>
          <a:bodyPr wrap="none" rtlCol="0">
            <a:spAutoFit/>
          </a:bodyPr>
          <a:lstStyle/>
          <a:p>
            <a:r>
              <a:rPr lang="el-GR" sz="1400" b="1" i="1" dirty="0" smtClean="0">
                <a:latin typeface="Tahoma" pitchFamily="34" charset="0"/>
                <a:ea typeface="Tahoma" pitchFamily="34" charset="0"/>
                <a:cs typeface="Tahoma" pitchFamily="34" charset="0"/>
              </a:rPr>
              <a:t>μ</a:t>
            </a:r>
            <a:r>
              <a:rPr lang="es-ES_tradnl" sz="1400" b="1" i="1" baseline="-25000" dirty="0" smtClean="0">
                <a:latin typeface="Tahoma" pitchFamily="34" charset="0"/>
                <a:ea typeface="Tahoma" pitchFamily="34" charset="0"/>
                <a:cs typeface="Tahoma" pitchFamily="34" charset="0"/>
              </a:rPr>
              <a:t>z</a:t>
            </a:r>
            <a:endParaRPr lang="es-AR" sz="1400" b="1" i="1" baseline="-25000" dirty="0">
              <a:latin typeface="Tahoma" pitchFamily="34" charset="0"/>
              <a:ea typeface="Tahoma" pitchFamily="34" charset="0"/>
              <a:cs typeface="Tahoma" pitchFamily="34" charset="0"/>
            </a:endParaRPr>
          </a:p>
        </p:txBody>
      </p:sp>
      <p:sp>
        <p:nvSpPr>
          <p:cNvPr id="23" name="22 CuadroTexto"/>
          <p:cNvSpPr txBox="1"/>
          <p:nvPr/>
        </p:nvSpPr>
        <p:spPr>
          <a:xfrm>
            <a:off x="683568" y="6505599"/>
            <a:ext cx="938783" cy="307777"/>
          </a:xfrm>
          <a:prstGeom prst="rect">
            <a:avLst/>
          </a:prstGeom>
          <a:noFill/>
        </p:spPr>
        <p:txBody>
          <a:bodyPr wrap="none" rtlCol="0">
            <a:spAutoFit/>
          </a:bodyPr>
          <a:lstStyle/>
          <a:p>
            <a:r>
              <a:rPr lang="es-ES_tradnl" sz="1400" dirty="0" smtClean="0">
                <a:latin typeface="Tahoma" pitchFamily="34" charset="0"/>
                <a:ea typeface="Tahoma" pitchFamily="34" charset="0"/>
                <a:cs typeface="Tahoma" pitchFamily="34" charset="0"/>
              </a:rPr>
              <a:t>Precesión</a:t>
            </a:r>
            <a:endParaRPr lang="es-AR" sz="1400" dirty="0">
              <a:latin typeface="Tahoma" pitchFamily="34" charset="0"/>
              <a:ea typeface="Tahoma" pitchFamily="34" charset="0"/>
              <a:cs typeface="Tahoma" pitchFamily="34" charset="0"/>
            </a:endParaRPr>
          </a:p>
        </p:txBody>
      </p:sp>
      <p:cxnSp>
        <p:nvCxnSpPr>
          <p:cNvPr id="24" name="23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2585007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CARACTERÍSTICAS DE LOS ESPECTROS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16</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Clr>
                <a:srgbClr val="00FF00"/>
              </a:buClr>
              <a:buFont typeface="Wingdings" pitchFamily="2" charset="2"/>
              <a:buChar char="§"/>
            </a:pPr>
            <a:r>
              <a:rPr lang="es-ES" sz="2000" dirty="0" smtClean="0">
                <a:latin typeface="Tahoma" pitchFamily="34" charset="0"/>
                <a:cs typeface="Tahoma" pitchFamily="34" charset="0"/>
              </a:rPr>
              <a:t>El número de señales, que indica cuantos «tipos» de protones diferentes hay en una molécula. </a:t>
            </a: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r>
              <a:rPr lang="es-ES" sz="2000" dirty="0" smtClean="0">
                <a:latin typeface="Tahoma" pitchFamily="34" charset="0"/>
                <a:cs typeface="Tahoma" pitchFamily="34" charset="0"/>
              </a:rPr>
              <a:t>Las posiciones de las señales, que indican acerca del entorno electrónico de cada tipo de protón. </a:t>
            </a: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r>
              <a:rPr lang="es-ES" sz="2000" dirty="0" smtClean="0">
                <a:latin typeface="Tahoma" pitchFamily="34" charset="0"/>
                <a:cs typeface="Tahoma" pitchFamily="34" charset="0"/>
              </a:rPr>
              <a:t>La intensidad de la señal, es proporcional al número de hidrógenos que las originó.</a:t>
            </a: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r>
              <a:rPr lang="es-ES" sz="2000" dirty="0" smtClean="0">
                <a:latin typeface="Tahoma" pitchFamily="34" charset="0"/>
                <a:cs typeface="Tahoma" pitchFamily="34" charset="0"/>
              </a:rPr>
              <a:t>El desdoblamiento de una señal en varios picos, que informa sobre el entorno de un protón con respecto a otros protones vecinos.  </a:t>
            </a:r>
            <a:endParaRPr lang="es-ES" sz="2000" dirty="0">
              <a:latin typeface="Tahoma" pitchFamily="34" charset="0"/>
              <a:cs typeface="Tahoma" pitchFamily="34" charset="0"/>
            </a:endParaRPr>
          </a:p>
        </p:txBody>
      </p:sp>
      <p:cxnSp>
        <p:nvCxnSpPr>
          <p:cNvPr id="7" name="6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19074646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NÚMERO DE SEÑALES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17</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solidFill>
                  <a:srgbClr val="FFFF00"/>
                </a:solidFill>
                <a:latin typeface="Tahoma" pitchFamily="34" charset="0"/>
                <a:cs typeface="Tahoma" pitchFamily="34" charset="0"/>
              </a:rPr>
              <a:t>Protones equivalentes (</a:t>
            </a:r>
            <a:r>
              <a:rPr lang="es-ES" sz="2000" dirty="0" err="1" smtClean="0">
                <a:solidFill>
                  <a:srgbClr val="FFFF00"/>
                </a:solidFill>
                <a:latin typeface="Tahoma" pitchFamily="34" charset="0"/>
                <a:cs typeface="Tahoma" pitchFamily="34" charset="0"/>
              </a:rPr>
              <a:t>isocronos</a:t>
            </a:r>
            <a:r>
              <a:rPr lang="es-ES" sz="2000" dirty="0" smtClean="0">
                <a:solidFill>
                  <a:srgbClr val="FFFF00"/>
                </a:solidFill>
                <a:latin typeface="Tahoma" pitchFamily="34" charset="0"/>
                <a:cs typeface="Tahoma" pitchFamily="34" charset="0"/>
              </a:rPr>
              <a:t>) y no equivalentes (</a:t>
            </a:r>
            <a:r>
              <a:rPr lang="es-ES" sz="2000" dirty="0" err="1" smtClean="0">
                <a:solidFill>
                  <a:srgbClr val="FFFF00"/>
                </a:solidFill>
                <a:latin typeface="Tahoma" pitchFamily="34" charset="0"/>
                <a:cs typeface="Tahoma" pitchFamily="34" charset="0"/>
              </a:rPr>
              <a:t>anisocronos</a:t>
            </a:r>
            <a:r>
              <a:rPr lang="es-ES" sz="2000" dirty="0" smtClean="0">
                <a:solidFill>
                  <a:srgbClr val="FFFF00"/>
                </a:solidFill>
                <a:latin typeface="Tahoma" pitchFamily="34" charset="0"/>
                <a:cs typeface="Tahoma" pitchFamily="34" charset="0"/>
              </a:rPr>
              <a:t>)</a:t>
            </a: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r>
              <a:rPr lang="es-ES" sz="2000" dirty="0" smtClean="0">
                <a:latin typeface="Tahoma" pitchFamily="34" charset="0"/>
                <a:cs typeface="Tahoma" pitchFamily="34" charset="0"/>
              </a:rPr>
              <a:t>En una molécula, los protones rodeados del mismo ambiente absorben a la misma intensidad (aplicada) de campo. Protones de ambiente diferente absorben a intensidades (aplicadas) distintas. </a:t>
            </a: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r>
              <a:rPr lang="es-ES" sz="2000" dirty="0" smtClean="0">
                <a:latin typeface="Tahoma" pitchFamily="34" charset="0"/>
                <a:cs typeface="Tahoma" pitchFamily="34" charset="0"/>
              </a:rPr>
              <a:t>Para que dos protones sean químicamente equivalentes, deben serlo </a:t>
            </a:r>
            <a:r>
              <a:rPr lang="es-ES" sz="2000" dirty="0" err="1" smtClean="0">
                <a:latin typeface="Tahoma" pitchFamily="34" charset="0"/>
                <a:cs typeface="Tahoma" pitchFamily="34" charset="0"/>
              </a:rPr>
              <a:t>estereoquímicamente</a:t>
            </a:r>
            <a:r>
              <a:rPr lang="es-ES" sz="2000" dirty="0" smtClean="0">
                <a:latin typeface="Tahoma" pitchFamily="34" charset="0"/>
                <a:cs typeface="Tahoma" pitchFamily="34" charset="0"/>
              </a:rPr>
              <a:t>. </a:t>
            </a:r>
            <a:endParaRPr lang="es-ES" sz="2000" dirty="0">
              <a:latin typeface="Tahoma" pitchFamily="34" charset="0"/>
              <a:cs typeface="Tahoma" pitchFamily="34" charset="0"/>
            </a:endParaRP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5989874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NÚMERO DE SEÑALES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18</a:t>
            </a:fld>
            <a:endParaRPr lang="es-ES"/>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
        <p:nvSpPr>
          <p:cNvPr id="5" name="4 CuadroTexto"/>
          <p:cNvSpPr txBox="1"/>
          <p:nvPr/>
        </p:nvSpPr>
        <p:spPr>
          <a:xfrm>
            <a:off x="918281" y="1929026"/>
            <a:ext cx="1805301" cy="707886"/>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-CH</a:t>
            </a:r>
            <a:r>
              <a:rPr lang="es-ES_tradnl" sz="2000" baseline="-25000" dirty="0" smtClean="0"/>
              <a:t>2</a:t>
            </a:r>
            <a:r>
              <a:rPr lang="es-ES_tradnl" sz="2000" dirty="0" smtClean="0"/>
              <a:t>-Cl</a:t>
            </a:r>
          </a:p>
          <a:p>
            <a:pPr algn="ctr"/>
            <a:r>
              <a:rPr lang="es-ES_tradnl" sz="2000" dirty="0" smtClean="0"/>
              <a:t>Cloruro de etilo</a:t>
            </a:r>
            <a:endParaRPr lang="es-AR" sz="2000" dirty="0"/>
          </a:p>
        </p:txBody>
      </p:sp>
      <p:sp>
        <p:nvSpPr>
          <p:cNvPr id="7" name="6 CuadroTexto"/>
          <p:cNvSpPr txBox="1"/>
          <p:nvPr/>
        </p:nvSpPr>
        <p:spPr>
          <a:xfrm>
            <a:off x="971600" y="1340768"/>
            <a:ext cx="1765227" cy="1015663"/>
          </a:xfrm>
          <a:prstGeom prst="rect">
            <a:avLst/>
          </a:prstGeom>
          <a:noFill/>
        </p:spPr>
        <p:txBody>
          <a:bodyPr wrap="none" rtlCol="0">
            <a:spAutoFit/>
          </a:bodyPr>
          <a:lstStyle/>
          <a:p>
            <a:r>
              <a:rPr lang="es-ES_tradnl" sz="2000" dirty="0" smtClean="0"/>
              <a:t>2 señales RMN</a:t>
            </a:r>
          </a:p>
          <a:p>
            <a:r>
              <a:rPr lang="es-ES_tradnl" sz="2000" dirty="0"/>
              <a:t> </a:t>
            </a:r>
            <a:r>
              <a:rPr lang="es-ES_tradnl" sz="2000" dirty="0" smtClean="0"/>
              <a:t>    </a:t>
            </a:r>
            <a:r>
              <a:rPr lang="es-ES_tradnl" sz="2000" b="1" dirty="0" smtClean="0">
                <a:solidFill>
                  <a:srgbClr val="FFFF00"/>
                </a:solidFill>
              </a:rPr>
              <a:t>a</a:t>
            </a:r>
            <a:r>
              <a:rPr lang="es-ES_tradnl" sz="2000" dirty="0" smtClean="0"/>
              <a:t>      </a:t>
            </a:r>
            <a:r>
              <a:rPr lang="es-ES_tradnl" sz="2000" b="1" dirty="0" smtClean="0">
                <a:solidFill>
                  <a:srgbClr val="00FF00"/>
                </a:solidFill>
              </a:rPr>
              <a:t>b</a:t>
            </a:r>
          </a:p>
          <a:p>
            <a:endParaRPr lang="es-AR" sz="2000" dirty="0"/>
          </a:p>
        </p:txBody>
      </p:sp>
      <p:sp>
        <p:nvSpPr>
          <p:cNvPr id="10" name="9 CuadroTexto"/>
          <p:cNvSpPr txBox="1"/>
          <p:nvPr/>
        </p:nvSpPr>
        <p:spPr>
          <a:xfrm>
            <a:off x="3263325" y="1916832"/>
            <a:ext cx="2388795" cy="707886"/>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-CHCl-CH</a:t>
            </a:r>
            <a:r>
              <a:rPr lang="es-ES_tradnl" sz="2000" baseline="-25000" dirty="0" smtClean="0"/>
              <a:t>3</a:t>
            </a:r>
            <a:endParaRPr lang="es-ES_tradnl" sz="2000" dirty="0" smtClean="0"/>
          </a:p>
          <a:p>
            <a:pPr algn="ctr"/>
            <a:r>
              <a:rPr lang="es-ES_tradnl" sz="2000" dirty="0" smtClean="0"/>
              <a:t>Cloruro de </a:t>
            </a:r>
            <a:r>
              <a:rPr lang="es-ES_tradnl" sz="2000" dirty="0" err="1" smtClean="0"/>
              <a:t>isopropilo</a:t>
            </a:r>
            <a:endParaRPr lang="es-AR" sz="2000" dirty="0"/>
          </a:p>
        </p:txBody>
      </p:sp>
      <p:sp>
        <p:nvSpPr>
          <p:cNvPr id="11" name="10 CuadroTexto"/>
          <p:cNvSpPr txBox="1"/>
          <p:nvPr/>
        </p:nvSpPr>
        <p:spPr>
          <a:xfrm>
            <a:off x="3454845" y="1340768"/>
            <a:ext cx="1851789" cy="707886"/>
          </a:xfrm>
          <a:prstGeom prst="rect">
            <a:avLst/>
          </a:prstGeom>
          <a:noFill/>
        </p:spPr>
        <p:txBody>
          <a:bodyPr wrap="none" rtlCol="0">
            <a:spAutoFit/>
          </a:bodyPr>
          <a:lstStyle/>
          <a:p>
            <a:pPr algn="ctr"/>
            <a:r>
              <a:rPr lang="es-ES_tradnl" sz="2000" dirty="0" smtClean="0"/>
              <a:t>2 señales RMN</a:t>
            </a:r>
          </a:p>
          <a:p>
            <a:r>
              <a:rPr lang="es-ES_tradnl" sz="2000" dirty="0"/>
              <a:t> </a:t>
            </a:r>
            <a:r>
              <a:rPr lang="es-ES_tradnl" sz="2000" dirty="0" smtClean="0"/>
              <a:t>    </a:t>
            </a:r>
            <a:r>
              <a:rPr lang="es-ES_tradnl" sz="2000" b="1" dirty="0" smtClean="0">
                <a:solidFill>
                  <a:srgbClr val="FFFF00"/>
                </a:solidFill>
              </a:rPr>
              <a:t>a</a:t>
            </a:r>
            <a:r>
              <a:rPr lang="es-ES_tradnl" sz="2000" dirty="0" smtClean="0"/>
              <a:t>      </a:t>
            </a:r>
            <a:r>
              <a:rPr lang="es-ES_tradnl" sz="2000" b="1" dirty="0" smtClean="0">
                <a:solidFill>
                  <a:srgbClr val="00FF00"/>
                </a:solidFill>
              </a:rPr>
              <a:t>b        </a:t>
            </a:r>
            <a:r>
              <a:rPr lang="es-ES_tradnl" sz="2000" b="1" dirty="0" smtClean="0">
                <a:solidFill>
                  <a:srgbClr val="FFFF00"/>
                </a:solidFill>
              </a:rPr>
              <a:t>a</a:t>
            </a:r>
          </a:p>
        </p:txBody>
      </p:sp>
      <p:sp>
        <p:nvSpPr>
          <p:cNvPr id="12" name="11 CuadroTexto"/>
          <p:cNvSpPr txBox="1"/>
          <p:nvPr/>
        </p:nvSpPr>
        <p:spPr>
          <a:xfrm>
            <a:off x="5829800" y="1930480"/>
            <a:ext cx="2303837" cy="707886"/>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a:t>
            </a:r>
            <a:r>
              <a:rPr lang="es-ES_tradnl" sz="2000" dirty="0"/>
              <a:t>CH</a:t>
            </a:r>
            <a:r>
              <a:rPr lang="es-ES_tradnl" sz="2000" baseline="-25000" dirty="0"/>
              <a:t>2</a:t>
            </a:r>
            <a:r>
              <a:rPr lang="es-ES_tradnl" sz="2000" dirty="0" smtClean="0"/>
              <a:t>-CH</a:t>
            </a:r>
            <a:r>
              <a:rPr lang="es-ES_tradnl" sz="2000" baseline="-25000" dirty="0" smtClean="0"/>
              <a:t>2</a:t>
            </a:r>
            <a:r>
              <a:rPr lang="es-ES_tradnl" sz="2000" dirty="0" smtClean="0"/>
              <a:t>-Cl</a:t>
            </a:r>
          </a:p>
          <a:p>
            <a:pPr algn="ctr"/>
            <a:r>
              <a:rPr lang="es-ES_tradnl" sz="2000" dirty="0" smtClean="0"/>
              <a:t>Cloruro de </a:t>
            </a:r>
            <a:r>
              <a:rPr lang="es-ES_tradnl" sz="2000" i="1" dirty="0" smtClean="0"/>
              <a:t>n</a:t>
            </a:r>
            <a:r>
              <a:rPr lang="es-ES_tradnl" sz="2000" dirty="0" smtClean="0"/>
              <a:t>-propilo</a:t>
            </a:r>
            <a:endParaRPr lang="es-AR" sz="2000" dirty="0"/>
          </a:p>
        </p:txBody>
      </p:sp>
      <p:sp>
        <p:nvSpPr>
          <p:cNvPr id="14" name="13 CuadroTexto"/>
          <p:cNvSpPr txBox="1"/>
          <p:nvPr/>
        </p:nvSpPr>
        <p:spPr>
          <a:xfrm>
            <a:off x="6091354" y="1340768"/>
            <a:ext cx="1777410" cy="707886"/>
          </a:xfrm>
          <a:prstGeom prst="rect">
            <a:avLst/>
          </a:prstGeom>
          <a:noFill/>
        </p:spPr>
        <p:txBody>
          <a:bodyPr wrap="none" rtlCol="0">
            <a:spAutoFit/>
          </a:bodyPr>
          <a:lstStyle/>
          <a:p>
            <a:pPr algn="ctr"/>
            <a:r>
              <a:rPr lang="es-ES_tradnl" sz="2000" dirty="0"/>
              <a:t>3</a:t>
            </a:r>
            <a:r>
              <a:rPr lang="es-ES_tradnl" sz="2000" dirty="0" smtClean="0"/>
              <a:t> señales RMN</a:t>
            </a:r>
          </a:p>
          <a:p>
            <a:r>
              <a:rPr lang="es-ES_tradnl" sz="2000" dirty="0"/>
              <a:t> </a:t>
            </a:r>
            <a:r>
              <a:rPr lang="es-ES_tradnl" sz="2000" dirty="0" smtClean="0"/>
              <a:t> </a:t>
            </a:r>
            <a:r>
              <a:rPr lang="es-ES_tradnl" sz="2000" b="1" dirty="0" smtClean="0">
                <a:solidFill>
                  <a:srgbClr val="FFFF00"/>
                </a:solidFill>
              </a:rPr>
              <a:t>a</a:t>
            </a:r>
            <a:r>
              <a:rPr lang="es-ES_tradnl" sz="2000" dirty="0" smtClean="0"/>
              <a:t>      </a:t>
            </a:r>
            <a:r>
              <a:rPr lang="es-ES_tradnl" sz="2000" b="1" dirty="0" smtClean="0">
                <a:solidFill>
                  <a:srgbClr val="00FF00"/>
                </a:solidFill>
              </a:rPr>
              <a:t>b      </a:t>
            </a:r>
            <a:r>
              <a:rPr lang="es-ES_tradnl" sz="2000" b="1" dirty="0" smtClean="0">
                <a:solidFill>
                  <a:srgbClr val="FF0066"/>
                </a:solidFill>
              </a:rPr>
              <a:t>c</a:t>
            </a:r>
          </a:p>
        </p:txBody>
      </p:sp>
      <p:grpSp>
        <p:nvGrpSpPr>
          <p:cNvPr id="27" name="26 Grupo"/>
          <p:cNvGrpSpPr/>
          <p:nvPr/>
        </p:nvGrpSpPr>
        <p:grpSpPr>
          <a:xfrm>
            <a:off x="1763688" y="4077072"/>
            <a:ext cx="2098806" cy="1224136"/>
            <a:chOff x="683568" y="3356992"/>
            <a:chExt cx="2098806" cy="1224136"/>
          </a:xfrm>
        </p:grpSpPr>
        <p:sp>
          <p:nvSpPr>
            <p:cNvPr id="9" name="8 CuadroTexto"/>
            <p:cNvSpPr txBox="1"/>
            <p:nvPr/>
          </p:nvSpPr>
          <p:spPr>
            <a:xfrm>
              <a:off x="1475656" y="3789040"/>
              <a:ext cx="671979" cy="400110"/>
            </a:xfrm>
            <a:prstGeom prst="rect">
              <a:avLst/>
            </a:prstGeom>
            <a:noFill/>
          </p:spPr>
          <p:txBody>
            <a:bodyPr wrap="none" rtlCol="0">
              <a:spAutoFit/>
            </a:bodyPr>
            <a:lstStyle/>
            <a:p>
              <a:r>
                <a:rPr lang="es-ES_tradnl" sz="2000" dirty="0" smtClean="0"/>
                <a:t>C=C</a:t>
              </a:r>
              <a:endParaRPr lang="es-AR" sz="2000" dirty="0"/>
            </a:p>
          </p:txBody>
        </p:sp>
        <p:sp>
          <p:nvSpPr>
            <p:cNvPr id="15" name="14 CuadroTexto"/>
            <p:cNvSpPr txBox="1"/>
            <p:nvPr/>
          </p:nvSpPr>
          <p:spPr>
            <a:xfrm>
              <a:off x="683568" y="335699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16" name="15 CuadroTexto"/>
            <p:cNvSpPr txBox="1"/>
            <p:nvPr/>
          </p:nvSpPr>
          <p:spPr>
            <a:xfrm>
              <a:off x="700984" y="4177250"/>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cxnSp>
          <p:nvCxnSpPr>
            <p:cNvPr id="18" name="17 Conector recto"/>
            <p:cNvCxnSpPr/>
            <p:nvPr/>
          </p:nvCxnSpPr>
          <p:spPr bwMode="auto">
            <a:xfrm>
              <a:off x="1242216" y="3702510"/>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19 Conector recto"/>
            <p:cNvCxnSpPr/>
            <p:nvPr/>
          </p:nvCxnSpPr>
          <p:spPr bwMode="auto">
            <a:xfrm flipV="1">
              <a:off x="1259632" y="4086903"/>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21 CuadroTexto"/>
            <p:cNvSpPr txBox="1"/>
            <p:nvPr/>
          </p:nvSpPr>
          <p:spPr>
            <a:xfrm>
              <a:off x="2401186" y="3356992"/>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23" name="22 Conector recto"/>
            <p:cNvCxnSpPr/>
            <p:nvPr/>
          </p:nvCxnSpPr>
          <p:spPr bwMode="auto">
            <a:xfrm flipV="1">
              <a:off x="2123728" y="3642654"/>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23 CuadroTexto"/>
            <p:cNvSpPr txBox="1"/>
            <p:nvPr/>
          </p:nvSpPr>
          <p:spPr>
            <a:xfrm>
              <a:off x="2411760" y="4181018"/>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25" name="24 Conector recto"/>
            <p:cNvCxnSpPr/>
            <p:nvPr/>
          </p:nvCxnSpPr>
          <p:spPr bwMode="auto">
            <a:xfrm>
              <a:off x="2123728" y="4077072"/>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25 CuadroTexto"/>
          <p:cNvSpPr txBox="1"/>
          <p:nvPr/>
        </p:nvSpPr>
        <p:spPr>
          <a:xfrm>
            <a:off x="2257170" y="5261138"/>
            <a:ext cx="1335622" cy="400110"/>
          </a:xfrm>
          <a:prstGeom prst="rect">
            <a:avLst/>
          </a:prstGeom>
          <a:noFill/>
        </p:spPr>
        <p:txBody>
          <a:bodyPr wrap="none" rtlCol="0">
            <a:spAutoFit/>
          </a:bodyPr>
          <a:lstStyle/>
          <a:p>
            <a:r>
              <a:rPr lang="es-ES_tradnl" sz="2000" dirty="0" err="1" smtClean="0"/>
              <a:t>Isobutileno</a:t>
            </a:r>
            <a:endParaRPr lang="es-AR" sz="2000" dirty="0"/>
          </a:p>
        </p:txBody>
      </p:sp>
      <p:grpSp>
        <p:nvGrpSpPr>
          <p:cNvPr id="49" name="48 Grupo"/>
          <p:cNvGrpSpPr/>
          <p:nvPr/>
        </p:nvGrpSpPr>
        <p:grpSpPr>
          <a:xfrm>
            <a:off x="1936248" y="3717032"/>
            <a:ext cx="1886040" cy="1264206"/>
            <a:chOff x="1936248" y="3717032"/>
            <a:chExt cx="1886040" cy="1264206"/>
          </a:xfrm>
        </p:grpSpPr>
        <p:sp>
          <p:nvSpPr>
            <p:cNvPr id="28" name="27 CuadroTexto"/>
            <p:cNvSpPr txBox="1"/>
            <p:nvPr/>
          </p:nvSpPr>
          <p:spPr>
            <a:xfrm>
              <a:off x="1936248" y="3717032"/>
              <a:ext cx="312906" cy="400110"/>
            </a:xfrm>
            <a:prstGeom prst="rect">
              <a:avLst/>
            </a:prstGeom>
            <a:noFill/>
          </p:spPr>
          <p:txBody>
            <a:bodyPr wrap="none" rtlCol="0">
              <a:spAutoFit/>
            </a:bodyPr>
            <a:lstStyle/>
            <a:p>
              <a:r>
                <a:rPr lang="es-ES_tradnl" sz="2000" b="1" dirty="0" smtClean="0">
                  <a:solidFill>
                    <a:srgbClr val="FFFF00"/>
                  </a:solidFill>
                </a:rPr>
                <a:t>a</a:t>
              </a:r>
              <a:endParaRPr lang="es-AR" sz="2000" b="1" dirty="0">
                <a:solidFill>
                  <a:srgbClr val="FFFF00"/>
                </a:solidFill>
              </a:endParaRPr>
            </a:p>
          </p:txBody>
        </p:sp>
        <p:sp>
          <p:nvSpPr>
            <p:cNvPr id="29" name="28 CuadroTexto"/>
            <p:cNvSpPr txBox="1"/>
            <p:nvPr/>
          </p:nvSpPr>
          <p:spPr>
            <a:xfrm>
              <a:off x="1938074" y="4572122"/>
              <a:ext cx="312906" cy="400110"/>
            </a:xfrm>
            <a:prstGeom prst="rect">
              <a:avLst/>
            </a:prstGeom>
            <a:noFill/>
          </p:spPr>
          <p:txBody>
            <a:bodyPr wrap="none" rtlCol="0">
              <a:spAutoFit/>
            </a:bodyPr>
            <a:lstStyle/>
            <a:p>
              <a:r>
                <a:rPr lang="es-ES_tradnl" sz="2000" b="1" dirty="0" smtClean="0">
                  <a:solidFill>
                    <a:srgbClr val="FFFF00"/>
                  </a:solidFill>
                </a:rPr>
                <a:t>a</a:t>
              </a:r>
              <a:endParaRPr lang="es-AR" sz="2000" b="1" dirty="0">
                <a:solidFill>
                  <a:srgbClr val="FFFF00"/>
                </a:solidFill>
              </a:endParaRPr>
            </a:p>
          </p:txBody>
        </p:sp>
        <p:sp>
          <p:nvSpPr>
            <p:cNvPr id="30" name="29 CuadroTexto"/>
            <p:cNvSpPr txBox="1"/>
            <p:nvPr/>
          </p:nvSpPr>
          <p:spPr>
            <a:xfrm>
              <a:off x="3494954" y="3717032"/>
              <a:ext cx="327334" cy="400110"/>
            </a:xfrm>
            <a:prstGeom prst="rect">
              <a:avLst/>
            </a:prstGeom>
            <a:noFill/>
          </p:spPr>
          <p:txBody>
            <a:bodyPr wrap="none" rtlCol="0">
              <a:spAutoFit/>
            </a:bodyPr>
            <a:lstStyle/>
            <a:p>
              <a:r>
                <a:rPr lang="es-ES_tradnl" sz="2000" b="1" dirty="0" smtClean="0">
                  <a:solidFill>
                    <a:srgbClr val="00FF00"/>
                  </a:solidFill>
                </a:rPr>
                <a:t>b</a:t>
              </a:r>
              <a:endParaRPr lang="es-AR" sz="2000" b="1" dirty="0">
                <a:solidFill>
                  <a:srgbClr val="00FF00"/>
                </a:solidFill>
              </a:endParaRPr>
            </a:p>
          </p:txBody>
        </p:sp>
        <p:sp>
          <p:nvSpPr>
            <p:cNvPr id="31" name="30 CuadroTexto"/>
            <p:cNvSpPr txBox="1"/>
            <p:nvPr/>
          </p:nvSpPr>
          <p:spPr>
            <a:xfrm>
              <a:off x="3494954" y="4581128"/>
              <a:ext cx="327334" cy="400110"/>
            </a:xfrm>
            <a:prstGeom prst="rect">
              <a:avLst/>
            </a:prstGeom>
            <a:noFill/>
          </p:spPr>
          <p:txBody>
            <a:bodyPr wrap="none" rtlCol="0">
              <a:spAutoFit/>
            </a:bodyPr>
            <a:lstStyle/>
            <a:p>
              <a:r>
                <a:rPr lang="es-ES_tradnl" sz="2000" b="1" dirty="0" smtClean="0">
                  <a:solidFill>
                    <a:srgbClr val="00FF00"/>
                  </a:solidFill>
                </a:rPr>
                <a:t>b</a:t>
              </a:r>
              <a:endParaRPr lang="es-AR" sz="2000" b="1" dirty="0">
                <a:solidFill>
                  <a:srgbClr val="00FF00"/>
                </a:solidFill>
              </a:endParaRPr>
            </a:p>
          </p:txBody>
        </p:sp>
      </p:grpSp>
      <p:sp>
        <p:nvSpPr>
          <p:cNvPr id="32" name="31 CuadroTexto"/>
          <p:cNvSpPr txBox="1"/>
          <p:nvPr/>
        </p:nvSpPr>
        <p:spPr>
          <a:xfrm>
            <a:off x="1969138" y="3356992"/>
            <a:ext cx="1765227" cy="400110"/>
          </a:xfrm>
          <a:prstGeom prst="rect">
            <a:avLst/>
          </a:prstGeom>
          <a:noFill/>
        </p:spPr>
        <p:txBody>
          <a:bodyPr wrap="none" rtlCol="0">
            <a:spAutoFit/>
          </a:bodyPr>
          <a:lstStyle/>
          <a:p>
            <a:r>
              <a:rPr lang="es-ES_tradnl" sz="2000" dirty="0" smtClean="0"/>
              <a:t>2 señales RMN</a:t>
            </a:r>
          </a:p>
        </p:txBody>
      </p:sp>
      <p:grpSp>
        <p:nvGrpSpPr>
          <p:cNvPr id="33" name="32 Grupo"/>
          <p:cNvGrpSpPr/>
          <p:nvPr/>
        </p:nvGrpSpPr>
        <p:grpSpPr>
          <a:xfrm>
            <a:off x="4921466" y="4077072"/>
            <a:ext cx="2098806" cy="1224136"/>
            <a:chOff x="683568" y="3356992"/>
            <a:chExt cx="2098806" cy="1224136"/>
          </a:xfrm>
        </p:grpSpPr>
        <p:sp>
          <p:nvSpPr>
            <p:cNvPr id="34" name="33 CuadroTexto"/>
            <p:cNvSpPr txBox="1"/>
            <p:nvPr/>
          </p:nvSpPr>
          <p:spPr>
            <a:xfrm>
              <a:off x="1475656" y="3789040"/>
              <a:ext cx="671979" cy="400110"/>
            </a:xfrm>
            <a:prstGeom prst="rect">
              <a:avLst/>
            </a:prstGeom>
            <a:noFill/>
          </p:spPr>
          <p:txBody>
            <a:bodyPr wrap="none" rtlCol="0">
              <a:spAutoFit/>
            </a:bodyPr>
            <a:lstStyle/>
            <a:p>
              <a:r>
                <a:rPr lang="es-ES_tradnl" sz="2000" dirty="0" smtClean="0"/>
                <a:t>C=C</a:t>
              </a:r>
              <a:endParaRPr lang="es-AR" sz="2000" dirty="0"/>
            </a:p>
          </p:txBody>
        </p:sp>
        <p:sp>
          <p:nvSpPr>
            <p:cNvPr id="35" name="34 CuadroTexto"/>
            <p:cNvSpPr txBox="1"/>
            <p:nvPr/>
          </p:nvSpPr>
          <p:spPr>
            <a:xfrm>
              <a:off x="683568" y="335699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36" name="35 CuadroTexto"/>
            <p:cNvSpPr txBox="1"/>
            <p:nvPr/>
          </p:nvSpPr>
          <p:spPr>
            <a:xfrm>
              <a:off x="829060" y="4177250"/>
              <a:ext cx="441146" cy="400110"/>
            </a:xfrm>
            <a:prstGeom prst="rect">
              <a:avLst/>
            </a:prstGeom>
            <a:noFill/>
          </p:spPr>
          <p:txBody>
            <a:bodyPr wrap="none" rtlCol="0">
              <a:spAutoFit/>
            </a:bodyPr>
            <a:lstStyle/>
            <a:p>
              <a:r>
                <a:rPr lang="es-ES_tradnl" sz="2000" dirty="0" smtClean="0"/>
                <a:t>Br</a:t>
              </a:r>
              <a:endParaRPr lang="es-AR" sz="2000" baseline="-25000" dirty="0"/>
            </a:p>
          </p:txBody>
        </p:sp>
        <p:cxnSp>
          <p:nvCxnSpPr>
            <p:cNvPr id="37" name="36 Conector recto"/>
            <p:cNvCxnSpPr/>
            <p:nvPr/>
          </p:nvCxnSpPr>
          <p:spPr bwMode="auto">
            <a:xfrm>
              <a:off x="1242216" y="3702510"/>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37 Conector recto"/>
            <p:cNvCxnSpPr/>
            <p:nvPr/>
          </p:nvCxnSpPr>
          <p:spPr bwMode="auto">
            <a:xfrm flipV="1">
              <a:off x="1259632" y="4086903"/>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38 CuadroTexto"/>
            <p:cNvSpPr txBox="1"/>
            <p:nvPr/>
          </p:nvSpPr>
          <p:spPr>
            <a:xfrm>
              <a:off x="2401186" y="3356992"/>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40" name="39 Conector recto"/>
            <p:cNvCxnSpPr/>
            <p:nvPr/>
          </p:nvCxnSpPr>
          <p:spPr bwMode="auto">
            <a:xfrm flipV="1">
              <a:off x="2123728" y="3642654"/>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40 CuadroTexto"/>
            <p:cNvSpPr txBox="1"/>
            <p:nvPr/>
          </p:nvSpPr>
          <p:spPr>
            <a:xfrm>
              <a:off x="2411760" y="4181018"/>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42" name="41 Conector recto"/>
            <p:cNvCxnSpPr/>
            <p:nvPr/>
          </p:nvCxnSpPr>
          <p:spPr bwMode="auto">
            <a:xfrm>
              <a:off x="2123728" y="4077072"/>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3" name="42 CuadroTexto"/>
          <p:cNvSpPr txBox="1"/>
          <p:nvPr/>
        </p:nvSpPr>
        <p:spPr>
          <a:xfrm>
            <a:off x="5148064" y="5261138"/>
            <a:ext cx="1906291" cy="400110"/>
          </a:xfrm>
          <a:prstGeom prst="rect">
            <a:avLst/>
          </a:prstGeom>
          <a:noFill/>
        </p:spPr>
        <p:txBody>
          <a:bodyPr wrap="none" rtlCol="0">
            <a:spAutoFit/>
          </a:bodyPr>
          <a:lstStyle/>
          <a:p>
            <a:r>
              <a:rPr lang="es-ES_tradnl" sz="2000" dirty="0" smtClean="0"/>
              <a:t>2-bromopropeno</a:t>
            </a:r>
            <a:endParaRPr lang="es-AR" sz="2000" dirty="0"/>
          </a:p>
        </p:txBody>
      </p:sp>
      <p:grpSp>
        <p:nvGrpSpPr>
          <p:cNvPr id="50" name="49 Grupo"/>
          <p:cNvGrpSpPr/>
          <p:nvPr/>
        </p:nvGrpSpPr>
        <p:grpSpPr>
          <a:xfrm>
            <a:off x="5104600" y="3717032"/>
            <a:ext cx="1886040" cy="1264206"/>
            <a:chOff x="5104600" y="3717032"/>
            <a:chExt cx="1886040" cy="1264206"/>
          </a:xfrm>
        </p:grpSpPr>
        <p:sp>
          <p:nvSpPr>
            <p:cNvPr id="44" name="43 CuadroTexto"/>
            <p:cNvSpPr txBox="1"/>
            <p:nvPr/>
          </p:nvSpPr>
          <p:spPr>
            <a:xfrm>
              <a:off x="5104600" y="3717032"/>
              <a:ext cx="312906" cy="400110"/>
            </a:xfrm>
            <a:prstGeom prst="rect">
              <a:avLst/>
            </a:prstGeom>
            <a:noFill/>
          </p:spPr>
          <p:txBody>
            <a:bodyPr wrap="none" rtlCol="0">
              <a:spAutoFit/>
            </a:bodyPr>
            <a:lstStyle/>
            <a:p>
              <a:r>
                <a:rPr lang="es-ES_tradnl" sz="2000" b="1" dirty="0" smtClean="0">
                  <a:solidFill>
                    <a:srgbClr val="FFFF00"/>
                  </a:solidFill>
                </a:rPr>
                <a:t>a</a:t>
              </a:r>
              <a:endParaRPr lang="es-AR" sz="2000" b="1" dirty="0">
                <a:solidFill>
                  <a:srgbClr val="FFFF00"/>
                </a:solidFill>
              </a:endParaRPr>
            </a:p>
          </p:txBody>
        </p:sp>
        <p:sp>
          <p:nvSpPr>
            <p:cNvPr id="46" name="45 CuadroTexto"/>
            <p:cNvSpPr txBox="1"/>
            <p:nvPr/>
          </p:nvSpPr>
          <p:spPr>
            <a:xfrm>
              <a:off x="6663306" y="3717032"/>
              <a:ext cx="327334" cy="400110"/>
            </a:xfrm>
            <a:prstGeom prst="rect">
              <a:avLst/>
            </a:prstGeom>
            <a:noFill/>
          </p:spPr>
          <p:txBody>
            <a:bodyPr wrap="none" rtlCol="0">
              <a:spAutoFit/>
            </a:bodyPr>
            <a:lstStyle/>
            <a:p>
              <a:r>
                <a:rPr lang="es-ES_tradnl" sz="2000" b="1" dirty="0" smtClean="0">
                  <a:solidFill>
                    <a:srgbClr val="00FF00"/>
                  </a:solidFill>
                </a:rPr>
                <a:t>b</a:t>
              </a:r>
              <a:endParaRPr lang="es-AR" sz="2000" b="1" dirty="0">
                <a:solidFill>
                  <a:srgbClr val="00FF00"/>
                </a:solidFill>
              </a:endParaRPr>
            </a:p>
          </p:txBody>
        </p:sp>
        <p:sp>
          <p:nvSpPr>
            <p:cNvPr id="47" name="46 CuadroTexto"/>
            <p:cNvSpPr txBox="1"/>
            <p:nvPr/>
          </p:nvSpPr>
          <p:spPr>
            <a:xfrm>
              <a:off x="6663306" y="4581128"/>
              <a:ext cx="298480" cy="400110"/>
            </a:xfrm>
            <a:prstGeom prst="rect">
              <a:avLst/>
            </a:prstGeom>
            <a:noFill/>
          </p:spPr>
          <p:txBody>
            <a:bodyPr wrap="none" rtlCol="0">
              <a:spAutoFit/>
            </a:bodyPr>
            <a:lstStyle/>
            <a:p>
              <a:r>
                <a:rPr lang="es-ES_tradnl" sz="2000" b="1" dirty="0" smtClean="0">
                  <a:solidFill>
                    <a:srgbClr val="FF0066"/>
                  </a:solidFill>
                </a:rPr>
                <a:t>c</a:t>
              </a:r>
              <a:endParaRPr lang="es-AR" sz="2000" b="1" dirty="0">
                <a:solidFill>
                  <a:srgbClr val="FF0066"/>
                </a:solidFill>
              </a:endParaRPr>
            </a:p>
          </p:txBody>
        </p:sp>
      </p:grpSp>
      <p:sp>
        <p:nvSpPr>
          <p:cNvPr id="48" name="47 CuadroTexto"/>
          <p:cNvSpPr txBox="1"/>
          <p:nvPr/>
        </p:nvSpPr>
        <p:spPr>
          <a:xfrm>
            <a:off x="5137490" y="3356992"/>
            <a:ext cx="1765227" cy="400110"/>
          </a:xfrm>
          <a:prstGeom prst="rect">
            <a:avLst/>
          </a:prstGeom>
          <a:noFill/>
        </p:spPr>
        <p:txBody>
          <a:bodyPr wrap="none" rtlCol="0">
            <a:spAutoFit/>
          </a:bodyPr>
          <a:lstStyle/>
          <a:p>
            <a:r>
              <a:rPr lang="es-ES_tradnl" sz="2000" dirty="0"/>
              <a:t>3</a:t>
            </a:r>
            <a:r>
              <a:rPr lang="es-ES_tradnl" sz="2000" dirty="0" smtClean="0"/>
              <a:t> señales RMN</a:t>
            </a:r>
          </a:p>
        </p:txBody>
      </p:sp>
    </p:spTree>
    <p:extLst>
      <p:ext uri="{BB962C8B-B14F-4D97-AF65-F5344CB8AC3E}">
        <p14:creationId xmlns:p14="http://schemas.microsoft.com/office/powerpoint/2010/main" val="24496661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1000" fill="hold"/>
                                        <p:tgtEl>
                                          <p:spTgt spid="27"/>
                                        </p:tgtEl>
                                        <p:attrNameLst>
                                          <p:attrName>ppt_w</p:attrName>
                                        </p:attrNameLst>
                                      </p:cBhvr>
                                      <p:tavLst>
                                        <p:tav tm="0">
                                          <p:val>
                                            <p:fltVal val="0"/>
                                          </p:val>
                                        </p:tav>
                                        <p:tav tm="100000">
                                          <p:val>
                                            <p:strVal val="#ppt_w"/>
                                          </p:val>
                                        </p:tav>
                                      </p:tavLst>
                                    </p:anim>
                                    <p:anim calcmode="lin" valueType="num">
                                      <p:cBhvr>
                                        <p:cTn id="83" dur="1000" fill="hold"/>
                                        <p:tgtEl>
                                          <p:spTgt spid="27"/>
                                        </p:tgtEl>
                                        <p:attrNameLst>
                                          <p:attrName>ppt_h</p:attrName>
                                        </p:attrNameLst>
                                      </p:cBhvr>
                                      <p:tavLst>
                                        <p:tav tm="0">
                                          <p:val>
                                            <p:fltVal val="0"/>
                                          </p:val>
                                        </p:tav>
                                        <p:tav tm="100000">
                                          <p:val>
                                            <p:strVal val="#ppt_h"/>
                                          </p:val>
                                        </p:tav>
                                      </p:tavLst>
                                    </p:anim>
                                    <p:anim calcmode="lin" valueType="num">
                                      <p:cBhvr>
                                        <p:cTn id="84" dur="1000" fill="hold"/>
                                        <p:tgtEl>
                                          <p:spTgt spid="27"/>
                                        </p:tgtEl>
                                        <p:attrNameLst>
                                          <p:attrName>style.rotation</p:attrName>
                                        </p:attrNameLst>
                                      </p:cBhvr>
                                      <p:tavLst>
                                        <p:tav tm="0">
                                          <p:val>
                                            <p:fltVal val="90"/>
                                          </p:val>
                                        </p:tav>
                                        <p:tav tm="100000">
                                          <p:val>
                                            <p:fltVal val="0"/>
                                          </p:val>
                                        </p:tav>
                                      </p:tavLst>
                                    </p:anim>
                                    <p:animEffect transition="in" filter="fade">
                                      <p:cBhvr>
                                        <p:cTn id="85" dur="1000"/>
                                        <p:tgtEl>
                                          <p:spTgt spid="27"/>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249"/>
                                          </p:stCondLst>
                                        </p:cTn>
                                        <p:tgtEl>
                                          <p:spTgt spid="49"/>
                                        </p:tgtEl>
                                        <p:attrNameLst>
                                          <p:attrName>style.visibility</p:attrName>
                                        </p:attrNameLst>
                                      </p:cBhvr>
                                      <p:to>
                                        <p:strVal val="visible"/>
                                      </p:to>
                                    </p:set>
                                  </p:childTnLst>
                                </p:cTn>
                              </p:par>
                              <p:par>
                                <p:cTn id="95" presetID="42"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1000" fill="hold"/>
                                        <p:tgtEl>
                                          <p:spTgt spid="33"/>
                                        </p:tgtEl>
                                        <p:attrNameLst>
                                          <p:attrName>ppt_w</p:attrName>
                                        </p:attrNameLst>
                                      </p:cBhvr>
                                      <p:tavLst>
                                        <p:tav tm="0">
                                          <p:val>
                                            <p:fltVal val="0"/>
                                          </p:val>
                                        </p:tav>
                                        <p:tav tm="100000">
                                          <p:val>
                                            <p:strVal val="#ppt_w"/>
                                          </p:val>
                                        </p:tav>
                                      </p:tavLst>
                                    </p:anim>
                                    <p:anim calcmode="lin" valueType="num">
                                      <p:cBhvr>
                                        <p:cTn id="105" dur="1000" fill="hold"/>
                                        <p:tgtEl>
                                          <p:spTgt spid="33"/>
                                        </p:tgtEl>
                                        <p:attrNameLst>
                                          <p:attrName>ppt_h</p:attrName>
                                        </p:attrNameLst>
                                      </p:cBhvr>
                                      <p:tavLst>
                                        <p:tav tm="0">
                                          <p:val>
                                            <p:fltVal val="0"/>
                                          </p:val>
                                        </p:tav>
                                        <p:tav tm="100000">
                                          <p:val>
                                            <p:strVal val="#ppt_h"/>
                                          </p:val>
                                        </p:tav>
                                      </p:tavLst>
                                    </p:anim>
                                    <p:anim calcmode="lin" valueType="num">
                                      <p:cBhvr>
                                        <p:cTn id="106" dur="1000" fill="hold"/>
                                        <p:tgtEl>
                                          <p:spTgt spid="33"/>
                                        </p:tgtEl>
                                        <p:attrNameLst>
                                          <p:attrName>style.rotation</p:attrName>
                                        </p:attrNameLst>
                                      </p:cBhvr>
                                      <p:tavLst>
                                        <p:tav tm="0">
                                          <p:val>
                                            <p:fltVal val="90"/>
                                          </p:val>
                                        </p:tav>
                                        <p:tav tm="100000">
                                          <p:val>
                                            <p:fltVal val="0"/>
                                          </p:val>
                                        </p:tav>
                                      </p:tavLst>
                                    </p:anim>
                                    <p:animEffect transition="in" filter="fade">
                                      <p:cBhvr>
                                        <p:cTn id="107" dur="1000"/>
                                        <p:tgtEl>
                                          <p:spTgt spid="33"/>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2" presetClass="entr" presetSubtype="1"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2000" fill="hold"/>
                                        <p:tgtEl>
                                          <p:spTgt spid="48"/>
                                        </p:tgtEl>
                                        <p:attrNameLst>
                                          <p:attrName>ppt_x</p:attrName>
                                        </p:attrNameLst>
                                      </p:cBhvr>
                                      <p:tavLst>
                                        <p:tav tm="0">
                                          <p:val>
                                            <p:strVal val="#ppt_x"/>
                                          </p:val>
                                        </p:tav>
                                        <p:tav tm="100000">
                                          <p:val>
                                            <p:strVal val="#ppt_x"/>
                                          </p:val>
                                        </p:tav>
                                      </p:tavLst>
                                    </p:anim>
                                    <p:anim calcmode="lin" valueType="num">
                                      <p:cBhvr additive="base">
                                        <p:cTn id="123" dur="2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4" grpId="0"/>
      <p:bldP spid="26" grpId="0"/>
      <p:bldP spid="32"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NÚMERO DE SEÑALES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19</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solidFill>
                  <a:srgbClr val="FFFF00"/>
                </a:solidFill>
                <a:latin typeface="Tahoma" pitchFamily="34" charset="0"/>
                <a:cs typeface="Tahoma" pitchFamily="34" charset="0"/>
              </a:rPr>
              <a:t>Pares de Protones </a:t>
            </a:r>
            <a:r>
              <a:rPr lang="es-ES" sz="2000" dirty="0" err="1" smtClean="0">
                <a:solidFill>
                  <a:srgbClr val="FFFF00"/>
                </a:solidFill>
                <a:latin typeface="Tahoma" pitchFamily="34" charset="0"/>
                <a:cs typeface="Tahoma" pitchFamily="34" charset="0"/>
              </a:rPr>
              <a:t>enantiotópicos</a:t>
            </a:r>
            <a:r>
              <a:rPr lang="es-ES" sz="2000" dirty="0" smtClean="0">
                <a:solidFill>
                  <a:srgbClr val="FFFF00"/>
                </a:solidFill>
                <a:latin typeface="Tahoma" pitchFamily="34" charset="0"/>
                <a:cs typeface="Tahoma" pitchFamily="34" charset="0"/>
              </a:rPr>
              <a:t> </a:t>
            </a: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r>
              <a:rPr lang="es-ES" sz="2000" dirty="0" smtClean="0">
                <a:solidFill>
                  <a:srgbClr val="FFFF00"/>
                </a:solidFill>
                <a:latin typeface="Tahoma" pitchFamily="34" charset="0"/>
                <a:cs typeface="Tahoma" pitchFamily="34" charset="0"/>
              </a:rPr>
              <a:t>Pares de protones </a:t>
            </a:r>
            <a:r>
              <a:rPr lang="es-ES" sz="2000" dirty="0" err="1" smtClean="0">
                <a:solidFill>
                  <a:srgbClr val="FFFF00"/>
                </a:solidFill>
                <a:latin typeface="Tahoma" pitchFamily="34" charset="0"/>
                <a:cs typeface="Tahoma" pitchFamily="34" charset="0"/>
              </a:rPr>
              <a:t>diasterotópicos</a:t>
            </a:r>
            <a:endParaRPr lang="es-ES" sz="2000" dirty="0" smtClean="0">
              <a:solidFill>
                <a:srgbClr val="FFFF00"/>
              </a:solidFill>
              <a:latin typeface="Tahoma" pitchFamily="34" charset="0"/>
              <a:cs typeface="Tahoma" pitchFamily="34" charset="0"/>
            </a:endParaRP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
        <p:nvSpPr>
          <p:cNvPr id="7" name="6 CuadroTexto"/>
          <p:cNvSpPr txBox="1"/>
          <p:nvPr/>
        </p:nvSpPr>
        <p:spPr>
          <a:xfrm>
            <a:off x="628976" y="1988840"/>
            <a:ext cx="1805301" cy="707886"/>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-CH</a:t>
            </a:r>
            <a:r>
              <a:rPr lang="es-ES_tradnl" sz="2000" baseline="-25000" dirty="0" smtClean="0"/>
              <a:t>2</a:t>
            </a:r>
            <a:r>
              <a:rPr lang="es-ES_tradnl" sz="2000" dirty="0" smtClean="0"/>
              <a:t>-Cl</a:t>
            </a:r>
          </a:p>
          <a:p>
            <a:pPr algn="ctr"/>
            <a:r>
              <a:rPr lang="es-ES_tradnl" sz="2000" dirty="0" smtClean="0"/>
              <a:t>Cloruro de etilo</a:t>
            </a:r>
            <a:endParaRPr lang="es-AR" sz="2000" dirty="0"/>
          </a:p>
        </p:txBody>
      </p:sp>
      <p:grpSp>
        <p:nvGrpSpPr>
          <p:cNvPr id="20" name="19 Grupo"/>
          <p:cNvGrpSpPr/>
          <p:nvPr/>
        </p:nvGrpSpPr>
        <p:grpSpPr>
          <a:xfrm>
            <a:off x="629278" y="2638336"/>
            <a:ext cx="1566458" cy="1488972"/>
            <a:chOff x="629278" y="2638336"/>
            <a:chExt cx="1566458" cy="1488972"/>
          </a:xfrm>
        </p:grpSpPr>
        <p:sp>
          <p:nvSpPr>
            <p:cNvPr id="5" name="4 CuadroTexto"/>
            <p:cNvSpPr txBox="1"/>
            <p:nvPr/>
          </p:nvSpPr>
          <p:spPr>
            <a:xfrm>
              <a:off x="1259632" y="3203684"/>
              <a:ext cx="338554" cy="369332"/>
            </a:xfrm>
            <a:prstGeom prst="rect">
              <a:avLst/>
            </a:prstGeom>
            <a:noFill/>
          </p:spPr>
          <p:txBody>
            <a:bodyPr wrap="none" rtlCol="0">
              <a:spAutoFit/>
            </a:bodyPr>
            <a:lstStyle/>
            <a:p>
              <a:r>
                <a:rPr lang="es-ES_tradnl" sz="1800" dirty="0" smtClean="0"/>
                <a:t>C</a:t>
              </a:r>
              <a:endParaRPr lang="es-AR" sz="1800" dirty="0"/>
            </a:p>
          </p:txBody>
        </p:sp>
        <p:sp>
          <p:nvSpPr>
            <p:cNvPr id="10" name="9 CuadroTexto"/>
            <p:cNvSpPr txBox="1"/>
            <p:nvPr/>
          </p:nvSpPr>
          <p:spPr>
            <a:xfrm>
              <a:off x="1844358" y="3203684"/>
              <a:ext cx="351378" cy="369332"/>
            </a:xfrm>
            <a:prstGeom prst="rect">
              <a:avLst/>
            </a:prstGeom>
            <a:noFill/>
          </p:spPr>
          <p:txBody>
            <a:bodyPr wrap="none" rtlCol="0">
              <a:spAutoFit/>
            </a:bodyPr>
            <a:lstStyle/>
            <a:p>
              <a:r>
                <a:rPr lang="es-ES_tradnl" sz="1800" dirty="0" smtClean="0"/>
                <a:t>H</a:t>
              </a:r>
              <a:endParaRPr lang="es-AR" sz="1800" dirty="0"/>
            </a:p>
          </p:txBody>
        </p:sp>
        <p:sp>
          <p:nvSpPr>
            <p:cNvPr id="11" name="10 CuadroTexto"/>
            <p:cNvSpPr txBox="1"/>
            <p:nvPr/>
          </p:nvSpPr>
          <p:spPr>
            <a:xfrm>
              <a:off x="629278" y="3203684"/>
              <a:ext cx="351378" cy="369332"/>
            </a:xfrm>
            <a:prstGeom prst="rect">
              <a:avLst/>
            </a:prstGeom>
            <a:noFill/>
          </p:spPr>
          <p:txBody>
            <a:bodyPr wrap="none" rtlCol="0">
              <a:spAutoFit/>
            </a:bodyPr>
            <a:lstStyle/>
            <a:p>
              <a:r>
                <a:rPr lang="es-ES_tradnl" sz="1800" dirty="0"/>
                <a:t>H</a:t>
              </a:r>
              <a:endParaRPr lang="es-ES_tradnl" sz="1800" dirty="0" smtClean="0"/>
            </a:p>
          </p:txBody>
        </p:sp>
        <p:sp>
          <p:nvSpPr>
            <p:cNvPr id="12" name="11 CuadroTexto"/>
            <p:cNvSpPr txBox="1"/>
            <p:nvPr/>
          </p:nvSpPr>
          <p:spPr>
            <a:xfrm>
              <a:off x="1245984" y="3757976"/>
              <a:ext cx="402674" cy="369332"/>
            </a:xfrm>
            <a:prstGeom prst="rect">
              <a:avLst/>
            </a:prstGeom>
            <a:noFill/>
          </p:spPr>
          <p:txBody>
            <a:bodyPr wrap="none" rtlCol="0">
              <a:spAutoFit/>
            </a:bodyPr>
            <a:lstStyle/>
            <a:p>
              <a:r>
                <a:rPr lang="es-ES_tradnl" sz="1800" dirty="0" smtClean="0"/>
                <a:t>Cl</a:t>
              </a:r>
              <a:endParaRPr lang="es-AR" sz="1800" dirty="0"/>
            </a:p>
          </p:txBody>
        </p:sp>
        <p:sp>
          <p:nvSpPr>
            <p:cNvPr id="14" name="13 CuadroTexto"/>
            <p:cNvSpPr txBox="1"/>
            <p:nvPr/>
          </p:nvSpPr>
          <p:spPr>
            <a:xfrm>
              <a:off x="1253822" y="2638336"/>
              <a:ext cx="582211" cy="369332"/>
            </a:xfrm>
            <a:prstGeom prst="rect">
              <a:avLst/>
            </a:prstGeom>
            <a:noFill/>
          </p:spPr>
          <p:txBody>
            <a:bodyPr wrap="none" rtlCol="0">
              <a:spAutoFit/>
            </a:bodyPr>
            <a:lstStyle/>
            <a:p>
              <a:r>
                <a:rPr lang="es-ES_tradnl" sz="1800" dirty="0" smtClean="0"/>
                <a:t>CH</a:t>
              </a:r>
              <a:r>
                <a:rPr lang="es-ES_tradnl" sz="1800" baseline="-25000" dirty="0" smtClean="0"/>
                <a:t>3</a:t>
              </a:r>
              <a:endParaRPr lang="es-AR" sz="1800" baseline="-25000" dirty="0"/>
            </a:p>
          </p:txBody>
        </p:sp>
        <p:cxnSp>
          <p:nvCxnSpPr>
            <p:cNvPr id="15" name="14 Conector recto"/>
            <p:cNvCxnSpPr/>
            <p:nvPr/>
          </p:nvCxnSpPr>
          <p:spPr bwMode="auto">
            <a:xfrm>
              <a:off x="1570890" y="3388350"/>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15 Conector recto"/>
            <p:cNvCxnSpPr/>
            <p:nvPr/>
          </p:nvCxnSpPr>
          <p:spPr bwMode="auto">
            <a:xfrm>
              <a:off x="971632" y="3384288"/>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17 Conector recto"/>
            <p:cNvCxnSpPr/>
            <p:nvPr/>
          </p:nvCxnSpPr>
          <p:spPr bwMode="auto">
            <a:xfrm>
              <a:off x="1428909" y="2966724"/>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18 Conector recto"/>
            <p:cNvCxnSpPr/>
            <p:nvPr/>
          </p:nvCxnSpPr>
          <p:spPr bwMode="auto">
            <a:xfrm>
              <a:off x="1430944" y="3501040"/>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 name="20 Grupo"/>
          <p:cNvGrpSpPr/>
          <p:nvPr/>
        </p:nvGrpSpPr>
        <p:grpSpPr>
          <a:xfrm>
            <a:off x="3293574" y="2636912"/>
            <a:ext cx="1540810" cy="1488972"/>
            <a:chOff x="629278" y="2638336"/>
            <a:chExt cx="1540810" cy="1488972"/>
          </a:xfrm>
        </p:grpSpPr>
        <p:sp>
          <p:nvSpPr>
            <p:cNvPr id="22" name="21 CuadroTexto"/>
            <p:cNvSpPr txBox="1"/>
            <p:nvPr/>
          </p:nvSpPr>
          <p:spPr>
            <a:xfrm>
              <a:off x="1259632" y="3203684"/>
              <a:ext cx="338554" cy="369332"/>
            </a:xfrm>
            <a:prstGeom prst="rect">
              <a:avLst/>
            </a:prstGeom>
            <a:noFill/>
          </p:spPr>
          <p:txBody>
            <a:bodyPr wrap="none" rtlCol="0">
              <a:spAutoFit/>
            </a:bodyPr>
            <a:lstStyle/>
            <a:p>
              <a:r>
                <a:rPr lang="es-ES_tradnl" sz="1800" dirty="0" smtClean="0"/>
                <a:t>C</a:t>
              </a:r>
              <a:endParaRPr lang="es-AR" sz="1800" dirty="0"/>
            </a:p>
          </p:txBody>
        </p:sp>
        <p:sp>
          <p:nvSpPr>
            <p:cNvPr id="23" name="22 CuadroTexto"/>
            <p:cNvSpPr txBox="1"/>
            <p:nvPr/>
          </p:nvSpPr>
          <p:spPr>
            <a:xfrm>
              <a:off x="1844358" y="3203684"/>
              <a:ext cx="325730" cy="369332"/>
            </a:xfrm>
            <a:prstGeom prst="rect">
              <a:avLst/>
            </a:prstGeom>
            <a:noFill/>
          </p:spPr>
          <p:txBody>
            <a:bodyPr wrap="none" rtlCol="0">
              <a:spAutoFit/>
            </a:bodyPr>
            <a:lstStyle/>
            <a:p>
              <a:r>
                <a:rPr lang="es-ES_tradnl" sz="1800" dirty="0">
                  <a:solidFill>
                    <a:srgbClr val="FFFF00"/>
                  </a:solidFill>
                </a:rPr>
                <a:t>Z</a:t>
              </a:r>
              <a:endParaRPr lang="es-AR" sz="1800" dirty="0">
                <a:solidFill>
                  <a:srgbClr val="FFFF00"/>
                </a:solidFill>
              </a:endParaRPr>
            </a:p>
          </p:txBody>
        </p:sp>
        <p:sp>
          <p:nvSpPr>
            <p:cNvPr id="24" name="23 CuadroTexto"/>
            <p:cNvSpPr txBox="1"/>
            <p:nvPr/>
          </p:nvSpPr>
          <p:spPr>
            <a:xfrm>
              <a:off x="629278" y="3203684"/>
              <a:ext cx="351378" cy="369332"/>
            </a:xfrm>
            <a:prstGeom prst="rect">
              <a:avLst/>
            </a:prstGeom>
            <a:noFill/>
          </p:spPr>
          <p:txBody>
            <a:bodyPr wrap="none" rtlCol="0">
              <a:spAutoFit/>
            </a:bodyPr>
            <a:lstStyle/>
            <a:p>
              <a:r>
                <a:rPr lang="es-ES_tradnl" sz="1800" dirty="0"/>
                <a:t>H</a:t>
              </a:r>
              <a:endParaRPr lang="es-ES_tradnl" sz="1800" dirty="0" smtClean="0"/>
            </a:p>
          </p:txBody>
        </p:sp>
        <p:sp>
          <p:nvSpPr>
            <p:cNvPr id="25" name="24 CuadroTexto"/>
            <p:cNvSpPr txBox="1"/>
            <p:nvPr/>
          </p:nvSpPr>
          <p:spPr>
            <a:xfrm>
              <a:off x="1245984" y="3757976"/>
              <a:ext cx="402674" cy="369332"/>
            </a:xfrm>
            <a:prstGeom prst="rect">
              <a:avLst/>
            </a:prstGeom>
            <a:noFill/>
          </p:spPr>
          <p:txBody>
            <a:bodyPr wrap="none" rtlCol="0">
              <a:spAutoFit/>
            </a:bodyPr>
            <a:lstStyle/>
            <a:p>
              <a:r>
                <a:rPr lang="es-ES_tradnl" sz="1800" dirty="0" smtClean="0"/>
                <a:t>Cl</a:t>
              </a:r>
              <a:endParaRPr lang="es-AR" sz="1800" dirty="0"/>
            </a:p>
          </p:txBody>
        </p:sp>
        <p:sp>
          <p:nvSpPr>
            <p:cNvPr id="26" name="25 CuadroTexto"/>
            <p:cNvSpPr txBox="1"/>
            <p:nvPr/>
          </p:nvSpPr>
          <p:spPr>
            <a:xfrm>
              <a:off x="1253822" y="2638336"/>
              <a:ext cx="582211" cy="369332"/>
            </a:xfrm>
            <a:prstGeom prst="rect">
              <a:avLst/>
            </a:prstGeom>
            <a:noFill/>
          </p:spPr>
          <p:txBody>
            <a:bodyPr wrap="none" rtlCol="0">
              <a:spAutoFit/>
            </a:bodyPr>
            <a:lstStyle/>
            <a:p>
              <a:r>
                <a:rPr lang="es-ES_tradnl" sz="1800" dirty="0" smtClean="0"/>
                <a:t>CH</a:t>
              </a:r>
              <a:r>
                <a:rPr lang="es-ES_tradnl" sz="1800" baseline="-25000" dirty="0" smtClean="0"/>
                <a:t>3</a:t>
              </a:r>
              <a:endParaRPr lang="es-AR" sz="1800" baseline="-25000" dirty="0"/>
            </a:p>
          </p:txBody>
        </p:sp>
        <p:cxnSp>
          <p:nvCxnSpPr>
            <p:cNvPr id="27" name="26 Conector recto"/>
            <p:cNvCxnSpPr/>
            <p:nvPr/>
          </p:nvCxnSpPr>
          <p:spPr bwMode="auto">
            <a:xfrm>
              <a:off x="1570890" y="3388350"/>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27 Conector recto"/>
            <p:cNvCxnSpPr/>
            <p:nvPr/>
          </p:nvCxnSpPr>
          <p:spPr bwMode="auto">
            <a:xfrm>
              <a:off x="971632" y="3384288"/>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28 Conector recto"/>
            <p:cNvCxnSpPr/>
            <p:nvPr/>
          </p:nvCxnSpPr>
          <p:spPr bwMode="auto">
            <a:xfrm>
              <a:off x="1428909" y="2966724"/>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29 Conector recto"/>
            <p:cNvCxnSpPr/>
            <p:nvPr/>
          </p:nvCxnSpPr>
          <p:spPr bwMode="auto">
            <a:xfrm>
              <a:off x="1430944" y="3501040"/>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1" name="30 Grupo"/>
          <p:cNvGrpSpPr/>
          <p:nvPr/>
        </p:nvGrpSpPr>
        <p:grpSpPr>
          <a:xfrm>
            <a:off x="5669838" y="2636912"/>
            <a:ext cx="1566458" cy="1488972"/>
            <a:chOff x="629278" y="2638336"/>
            <a:chExt cx="1566458" cy="1488972"/>
          </a:xfrm>
        </p:grpSpPr>
        <p:sp>
          <p:nvSpPr>
            <p:cNvPr id="32" name="31 CuadroTexto"/>
            <p:cNvSpPr txBox="1"/>
            <p:nvPr/>
          </p:nvSpPr>
          <p:spPr>
            <a:xfrm>
              <a:off x="1259632" y="3203684"/>
              <a:ext cx="338554" cy="369332"/>
            </a:xfrm>
            <a:prstGeom prst="rect">
              <a:avLst/>
            </a:prstGeom>
            <a:noFill/>
          </p:spPr>
          <p:txBody>
            <a:bodyPr wrap="none" rtlCol="0">
              <a:spAutoFit/>
            </a:bodyPr>
            <a:lstStyle/>
            <a:p>
              <a:r>
                <a:rPr lang="es-ES_tradnl" sz="1800" dirty="0" smtClean="0"/>
                <a:t>C</a:t>
              </a:r>
              <a:endParaRPr lang="es-AR" sz="1800" dirty="0"/>
            </a:p>
          </p:txBody>
        </p:sp>
        <p:sp>
          <p:nvSpPr>
            <p:cNvPr id="33" name="32 CuadroTexto"/>
            <p:cNvSpPr txBox="1"/>
            <p:nvPr/>
          </p:nvSpPr>
          <p:spPr>
            <a:xfrm>
              <a:off x="1844358" y="3203684"/>
              <a:ext cx="351378" cy="369332"/>
            </a:xfrm>
            <a:prstGeom prst="rect">
              <a:avLst/>
            </a:prstGeom>
            <a:noFill/>
          </p:spPr>
          <p:txBody>
            <a:bodyPr wrap="none" rtlCol="0">
              <a:spAutoFit/>
            </a:bodyPr>
            <a:lstStyle/>
            <a:p>
              <a:r>
                <a:rPr lang="es-ES_tradnl" sz="1800" dirty="0" smtClean="0"/>
                <a:t>H</a:t>
              </a:r>
              <a:endParaRPr lang="es-AR" sz="1800" dirty="0"/>
            </a:p>
          </p:txBody>
        </p:sp>
        <p:sp>
          <p:nvSpPr>
            <p:cNvPr id="34" name="33 CuadroTexto"/>
            <p:cNvSpPr txBox="1"/>
            <p:nvPr/>
          </p:nvSpPr>
          <p:spPr>
            <a:xfrm>
              <a:off x="629278" y="3203684"/>
              <a:ext cx="325730" cy="369332"/>
            </a:xfrm>
            <a:prstGeom prst="rect">
              <a:avLst/>
            </a:prstGeom>
            <a:noFill/>
          </p:spPr>
          <p:txBody>
            <a:bodyPr wrap="none" rtlCol="0">
              <a:spAutoFit/>
            </a:bodyPr>
            <a:lstStyle/>
            <a:p>
              <a:r>
                <a:rPr lang="es-ES_tradnl" sz="1800" dirty="0" smtClean="0">
                  <a:solidFill>
                    <a:srgbClr val="FFFF00"/>
                  </a:solidFill>
                </a:rPr>
                <a:t>Z</a:t>
              </a:r>
            </a:p>
          </p:txBody>
        </p:sp>
        <p:sp>
          <p:nvSpPr>
            <p:cNvPr id="35" name="34 CuadroTexto"/>
            <p:cNvSpPr txBox="1"/>
            <p:nvPr/>
          </p:nvSpPr>
          <p:spPr>
            <a:xfrm>
              <a:off x="1245984" y="3757976"/>
              <a:ext cx="402674" cy="369332"/>
            </a:xfrm>
            <a:prstGeom prst="rect">
              <a:avLst/>
            </a:prstGeom>
            <a:noFill/>
          </p:spPr>
          <p:txBody>
            <a:bodyPr wrap="none" rtlCol="0">
              <a:spAutoFit/>
            </a:bodyPr>
            <a:lstStyle/>
            <a:p>
              <a:r>
                <a:rPr lang="es-ES_tradnl" sz="1800" dirty="0" smtClean="0"/>
                <a:t>Cl</a:t>
              </a:r>
              <a:endParaRPr lang="es-AR" sz="1800" dirty="0"/>
            </a:p>
          </p:txBody>
        </p:sp>
        <p:sp>
          <p:nvSpPr>
            <p:cNvPr id="36" name="35 CuadroTexto"/>
            <p:cNvSpPr txBox="1"/>
            <p:nvPr/>
          </p:nvSpPr>
          <p:spPr>
            <a:xfrm>
              <a:off x="1253822" y="2638336"/>
              <a:ext cx="582211" cy="369332"/>
            </a:xfrm>
            <a:prstGeom prst="rect">
              <a:avLst/>
            </a:prstGeom>
            <a:noFill/>
          </p:spPr>
          <p:txBody>
            <a:bodyPr wrap="none" rtlCol="0">
              <a:spAutoFit/>
            </a:bodyPr>
            <a:lstStyle/>
            <a:p>
              <a:r>
                <a:rPr lang="es-ES_tradnl" sz="1800" dirty="0" smtClean="0"/>
                <a:t>CH</a:t>
              </a:r>
              <a:r>
                <a:rPr lang="es-ES_tradnl" sz="1800" baseline="-25000" dirty="0" smtClean="0"/>
                <a:t>3</a:t>
              </a:r>
              <a:endParaRPr lang="es-AR" sz="1800" baseline="-25000" dirty="0"/>
            </a:p>
          </p:txBody>
        </p:sp>
        <p:cxnSp>
          <p:nvCxnSpPr>
            <p:cNvPr id="37" name="36 Conector recto"/>
            <p:cNvCxnSpPr/>
            <p:nvPr/>
          </p:nvCxnSpPr>
          <p:spPr bwMode="auto">
            <a:xfrm>
              <a:off x="1570890" y="3388350"/>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37 Conector recto"/>
            <p:cNvCxnSpPr/>
            <p:nvPr/>
          </p:nvCxnSpPr>
          <p:spPr bwMode="auto">
            <a:xfrm>
              <a:off x="971632" y="3384288"/>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38 Conector recto"/>
            <p:cNvCxnSpPr/>
            <p:nvPr/>
          </p:nvCxnSpPr>
          <p:spPr bwMode="auto">
            <a:xfrm>
              <a:off x="1428909" y="2966724"/>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39 Conector recto"/>
            <p:cNvCxnSpPr/>
            <p:nvPr/>
          </p:nvCxnSpPr>
          <p:spPr bwMode="auto">
            <a:xfrm>
              <a:off x="1430944" y="3501040"/>
              <a:ext cx="0" cy="288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2" name="41 Conector recto"/>
          <p:cNvCxnSpPr/>
          <p:nvPr/>
        </p:nvCxnSpPr>
        <p:spPr bwMode="auto">
          <a:xfrm>
            <a:off x="5220072" y="2638336"/>
            <a:ext cx="0" cy="1487548"/>
          </a:xfrm>
          <a:prstGeom prst="line">
            <a:avLst/>
          </a:prstGeom>
          <a:solidFill>
            <a:schemeClr val="accent1"/>
          </a:solidFill>
          <a:ln w="28575" cap="flat" cmpd="sng" algn="ctr">
            <a:solidFill>
              <a:srgbClr val="00FF00"/>
            </a:solidFill>
            <a:prstDash val="dash"/>
            <a:round/>
            <a:headEnd type="none" w="med" len="med"/>
            <a:tailEnd type="none" w="med" len="med"/>
          </a:ln>
          <a:effectLst/>
        </p:spPr>
      </p:cxnSp>
      <p:sp>
        <p:nvSpPr>
          <p:cNvPr id="43" name="42 Abrir corchete"/>
          <p:cNvSpPr/>
          <p:nvPr/>
        </p:nvSpPr>
        <p:spPr bwMode="auto">
          <a:xfrm>
            <a:off x="3131840" y="2636912"/>
            <a:ext cx="72008" cy="1490396"/>
          </a:xfrm>
          <a:prstGeom prst="lef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44" name="43 Cerrar corchete"/>
          <p:cNvSpPr/>
          <p:nvPr/>
        </p:nvSpPr>
        <p:spPr bwMode="auto">
          <a:xfrm>
            <a:off x="7380312" y="2636912"/>
            <a:ext cx="72008" cy="1490400"/>
          </a:xfrm>
          <a:prstGeom prst="righ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grpSp>
        <p:nvGrpSpPr>
          <p:cNvPr id="45" name="44 Grupo"/>
          <p:cNvGrpSpPr/>
          <p:nvPr/>
        </p:nvGrpSpPr>
        <p:grpSpPr>
          <a:xfrm>
            <a:off x="600986" y="5157192"/>
            <a:ext cx="2098806" cy="1224136"/>
            <a:chOff x="683568" y="3356992"/>
            <a:chExt cx="2098806" cy="1224136"/>
          </a:xfrm>
        </p:grpSpPr>
        <p:sp>
          <p:nvSpPr>
            <p:cNvPr id="46" name="45 CuadroTexto"/>
            <p:cNvSpPr txBox="1"/>
            <p:nvPr/>
          </p:nvSpPr>
          <p:spPr>
            <a:xfrm>
              <a:off x="1475656" y="3789040"/>
              <a:ext cx="671979" cy="400110"/>
            </a:xfrm>
            <a:prstGeom prst="rect">
              <a:avLst/>
            </a:prstGeom>
            <a:noFill/>
          </p:spPr>
          <p:txBody>
            <a:bodyPr wrap="none" rtlCol="0">
              <a:spAutoFit/>
            </a:bodyPr>
            <a:lstStyle/>
            <a:p>
              <a:r>
                <a:rPr lang="es-ES_tradnl" sz="2000" dirty="0" smtClean="0"/>
                <a:t>C=C</a:t>
              </a:r>
              <a:endParaRPr lang="es-AR" sz="2000" dirty="0"/>
            </a:p>
          </p:txBody>
        </p:sp>
        <p:sp>
          <p:nvSpPr>
            <p:cNvPr id="47" name="46 CuadroTexto"/>
            <p:cNvSpPr txBox="1"/>
            <p:nvPr/>
          </p:nvSpPr>
          <p:spPr>
            <a:xfrm>
              <a:off x="683568" y="335699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48" name="47 CuadroTexto"/>
            <p:cNvSpPr txBox="1"/>
            <p:nvPr/>
          </p:nvSpPr>
          <p:spPr>
            <a:xfrm>
              <a:off x="829060" y="4177250"/>
              <a:ext cx="441146" cy="400110"/>
            </a:xfrm>
            <a:prstGeom prst="rect">
              <a:avLst/>
            </a:prstGeom>
            <a:noFill/>
          </p:spPr>
          <p:txBody>
            <a:bodyPr wrap="none" rtlCol="0">
              <a:spAutoFit/>
            </a:bodyPr>
            <a:lstStyle/>
            <a:p>
              <a:r>
                <a:rPr lang="es-ES_tradnl" sz="2000" dirty="0" smtClean="0"/>
                <a:t>Br</a:t>
              </a:r>
              <a:endParaRPr lang="es-AR" sz="2000" baseline="-25000" dirty="0"/>
            </a:p>
          </p:txBody>
        </p:sp>
        <p:cxnSp>
          <p:nvCxnSpPr>
            <p:cNvPr id="49" name="48 Conector recto"/>
            <p:cNvCxnSpPr/>
            <p:nvPr/>
          </p:nvCxnSpPr>
          <p:spPr bwMode="auto">
            <a:xfrm>
              <a:off x="1242216" y="3702510"/>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49 Conector recto"/>
            <p:cNvCxnSpPr/>
            <p:nvPr/>
          </p:nvCxnSpPr>
          <p:spPr bwMode="auto">
            <a:xfrm flipV="1">
              <a:off x="1259632" y="4086903"/>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50 CuadroTexto"/>
            <p:cNvSpPr txBox="1"/>
            <p:nvPr/>
          </p:nvSpPr>
          <p:spPr>
            <a:xfrm>
              <a:off x="2401186" y="3356992"/>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52" name="51 Conector recto"/>
            <p:cNvCxnSpPr/>
            <p:nvPr/>
          </p:nvCxnSpPr>
          <p:spPr bwMode="auto">
            <a:xfrm flipV="1">
              <a:off x="2123728" y="3642654"/>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52 CuadroTexto"/>
            <p:cNvSpPr txBox="1"/>
            <p:nvPr/>
          </p:nvSpPr>
          <p:spPr>
            <a:xfrm>
              <a:off x="2411760" y="4181018"/>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54" name="53 Conector recto"/>
            <p:cNvCxnSpPr/>
            <p:nvPr/>
          </p:nvCxnSpPr>
          <p:spPr bwMode="auto">
            <a:xfrm>
              <a:off x="2123728" y="4077072"/>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5" name="54 Grupo"/>
          <p:cNvGrpSpPr/>
          <p:nvPr/>
        </p:nvGrpSpPr>
        <p:grpSpPr>
          <a:xfrm>
            <a:off x="3769338" y="5157192"/>
            <a:ext cx="2098806" cy="1224136"/>
            <a:chOff x="683568" y="3356992"/>
            <a:chExt cx="2098806" cy="1224136"/>
          </a:xfrm>
        </p:grpSpPr>
        <p:sp>
          <p:nvSpPr>
            <p:cNvPr id="56" name="55 CuadroTexto"/>
            <p:cNvSpPr txBox="1"/>
            <p:nvPr/>
          </p:nvSpPr>
          <p:spPr>
            <a:xfrm>
              <a:off x="1475656" y="3789040"/>
              <a:ext cx="671979" cy="400110"/>
            </a:xfrm>
            <a:prstGeom prst="rect">
              <a:avLst/>
            </a:prstGeom>
            <a:noFill/>
          </p:spPr>
          <p:txBody>
            <a:bodyPr wrap="none" rtlCol="0">
              <a:spAutoFit/>
            </a:bodyPr>
            <a:lstStyle/>
            <a:p>
              <a:r>
                <a:rPr lang="es-ES_tradnl" sz="2000" dirty="0" smtClean="0"/>
                <a:t>C=C</a:t>
              </a:r>
              <a:endParaRPr lang="es-AR" sz="2000" dirty="0"/>
            </a:p>
          </p:txBody>
        </p:sp>
        <p:sp>
          <p:nvSpPr>
            <p:cNvPr id="57" name="56 CuadroTexto"/>
            <p:cNvSpPr txBox="1"/>
            <p:nvPr/>
          </p:nvSpPr>
          <p:spPr>
            <a:xfrm>
              <a:off x="683568" y="335699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58" name="57 CuadroTexto"/>
            <p:cNvSpPr txBox="1"/>
            <p:nvPr/>
          </p:nvSpPr>
          <p:spPr>
            <a:xfrm>
              <a:off x="829060" y="4177250"/>
              <a:ext cx="441146" cy="400110"/>
            </a:xfrm>
            <a:prstGeom prst="rect">
              <a:avLst/>
            </a:prstGeom>
            <a:noFill/>
          </p:spPr>
          <p:txBody>
            <a:bodyPr wrap="none" rtlCol="0">
              <a:spAutoFit/>
            </a:bodyPr>
            <a:lstStyle/>
            <a:p>
              <a:r>
                <a:rPr lang="es-ES_tradnl" sz="2000" dirty="0" smtClean="0"/>
                <a:t>Br</a:t>
              </a:r>
              <a:endParaRPr lang="es-AR" sz="2000" baseline="-25000" dirty="0"/>
            </a:p>
          </p:txBody>
        </p:sp>
        <p:cxnSp>
          <p:nvCxnSpPr>
            <p:cNvPr id="59" name="58 Conector recto"/>
            <p:cNvCxnSpPr/>
            <p:nvPr/>
          </p:nvCxnSpPr>
          <p:spPr bwMode="auto">
            <a:xfrm>
              <a:off x="1242216" y="3702510"/>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59 Conector recto"/>
            <p:cNvCxnSpPr/>
            <p:nvPr/>
          </p:nvCxnSpPr>
          <p:spPr bwMode="auto">
            <a:xfrm flipV="1">
              <a:off x="1259632" y="4086903"/>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 name="60 CuadroTexto"/>
            <p:cNvSpPr txBox="1"/>
            <p:nvPr/>
          </p:nvSpPr>
          <p:spPr>
            <a:xfrm>
              <a:off x="2401186" y="3356992"/>
              <a:ext cx="341760" cy="400110"/>
            </a:xfrm>
            <a:prstGeom prst="rect">
              <a:avLst/>
            </a:prstGeom>
            <a:noFill/>
          </p:spPr>
          <p:txBody>
            <a:bodyPr wrap="none" rtlCol="0">
              <a:spAutoFit/>
            </a:bodyPr>
            <a:lstStyle/>
            <a:p>
              <a:r>
                <a:rPr lang="es-ES_tradnl" sz="2000" dirty="0">
                  <a:solidFill>
                    <a:srgbClr val="FFFF00"/>
                  </a:solidFill>
                </a:rPr>
                <a:t>Z</a:t>
              </a:r>
              <a:endParaRPr lang="es-AR" sz="2000" baseline="-25000" dirty="0">
                <a:solidFill>
                  <a:srgbClr val="FFFF00"/>
                </a:solidFill>
              </a:endParaRPr>
            </a:p>
          </p:txBody>
        </p:sp>
        <p:cxnSp>
          <p:nvCxnSpPr>
            <p:cNvPr id="62" name="61 Conector recto"/>
            <p:cNvCxnSpPr/>
            <p:nvPr/>
          </p:nvCxnSpPr>
          <p:spPr bwMode="auto">
            <a:xfrm flipV="1">
              <a:off x="2123728" y="3642654"/>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 name="62 CuadroTexto"/>
            <p:cNvSpPr txBox="1"/>
            <p:nvPr/>
          </p:nvSpPr>
          <p:spPr>
            <a:xfrm>
              <a:off x="2411760" y="4181018"/>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64" name="63 Conector recto"/>
            <p:cNvCxnSpPr/>
            <p:nvPr/>
          </p:nvCxnSpPr>
          <p:spPr bwMode="auto">
            <a:xfrm>
              <a:off x="2123728" y="4077072"/>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5" name="64 Grupo"/>
          <p:cNvGrpSpPr/>
          <p:nvPr/>
        </p:nvGrpSpPr>
        <p:grpSpPr>
          <a:xfrm>
            <a:off x="6361626" y="5157192"/>
            <a:ext cx="2088232" cy="1224136"/>
            <a:chOff x="683568" y="3356992"/>
            <a:chExt cx="2088232" cy="1224136"/>
          </a:xfrm>
        </p:grpSpPr>
        <p:sp>
          <p:nvSpPr>
            <p:cNvPr id="66" name="65 CuadroTexto"/>
            <p:cNvSpPr txBox="1"/>
            <p:nvPr/>
          </p:nvSpPr>
          <p:spPr>
            <a:xfrm>
              <a:off x="1475656" y="3789040"/>
              <a:ext cx="671979" cy="400110"/>
            </a:xfrm>
            <a:prstGeom prst="rect">
              <a:avLst/>
            </a:prstGeom>
            <a:noFill/>
          </p:spPr>
          <p:txBody>
            <a:bodyPr wrap="none" rtlCol="0">
              <a:spAutoFit/>
            </a:bodyPr>
            <a:lstStyle/>
            <a:p>
              <a:r>
                <a:rPr lang="es-ES_tradnl" sz="2000" dirty="0" smtClean="0"/>
                <a:t>C=C</a:t>
              </a:r>
              <a:endParaRPr lang="es-AR" sz="2000" dirty="0"/>
            </a:p>
          </p:txBody>
        </p:sp>
        <p:sp>
          <p:nvSpPr>
            <p:cNvPr id="67" name="66 CuadroTexto"/>
            <p:cNvSpPr txBox="1"/>
            <p:nvPr/>
          </p:nvSpPr>
          <p:spPr>
            <a:xfrm>
              <a:off x="683568" y="335699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68" name="67 CuadroTexto"/>
            <p:cNvSpPr txBox="1"/>
            <p:nvPr/>
          </p:nvSpPr>
          <p:spPr>
            <a:xfrm>
              <a:off x="829060" y="4177250"/>
              <a:ext cx="441146" cy="400110"/>
            </a:xfrm>
            <a:prstGeom prst="rect">
              <a:avLst/>
            </a:prstGeom>
            <a:noFill/>
          </p:spPr>
          <p:txBody>
            <a:bodyPr wrap="none" rtlCol="0">
              <a:spAutoFit/>
            </a:bodyPr>
            <a:lstStyle/>
            <a:p>
              <a:r>
                <a:rPr lang="es-ES_tradnl" sz="2000" dirty="0" smtClean="0"/>
                <a:t>Br</a:t>
              </a:r>
              <a:endParaRPr lang="es-AR" sz="2000" baseline="-25000" dirty="0"/>
            </a:p>
          </p:txBody>
        </p:sp>
        <p:cxnSp>
          <p:nvCxnSpPr>
            <p:cNvPr id="69" name="68 Conector recto"/>
            <p:cNvCxnSpPr/>
            <p:nvPr/>
          </p:nvCxnSpPr>
          <p:spPr bwMode="auto">
            <a:xfrm>
              <a:off x="1242216" y="3702510"/>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69 Conector recto"/>
            <p:cNvCxnSpPr/>
            <p:nvPr/>
          </p:nvCxnSpPr>
          <p:spPr bwMode="auto">
            <a:xfrm flipV="1">
              <a:off x="1259632" y="4086903"/>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70 CuadroTexto"/>
            <p:cNvSpPr txBox="1"/>
            <p:nvPr/>
          </p:nvSpPr>
          <p:spPr>
            <a:xfrm>
              <a:off x="2401186" y="3356992"/>
              <a:ext cx="370614" cy="400110"/>
            </a:xfrm>
            <a:prstGeom prst="rect">
              <a:avLst/>
            </a:prstGeom>
            <a:noFill/>
          </p:spPr>
          <p:txBody>
            <a:bodyPr wrap="none" rtlCol="0">
              <a:spAutoFit/>
            </a:bodyPr>
            <a:lstStyle/>
            <a:p>
              <a:r>
                <a:rPr lang="es-ES_tradnl" sz="2000" dirty="0" smtClean="0"/>
                <a:t>H</a:t>
              </a:r>
              <a:endParaRPr lang="es-AR" sz="2000" baseline="-25000" dirty="0"/>
            </a:p>
          </p:txBody>
        </p:sp>
        <p:cxnSp>
          <p:nvCxnSpPr>
            <p:cNvPr id="72" name="71 Conector recto"/>
            <p:cNvCxnSpPr/>
            <p:nvPr/>
          </p:nvCxnSpPr>
          <p:spPr bwMode="auto">
            <a:xfrm flipV="1">
              <a:off x="2123728" y="3642654"/>
              <a:ext cx="288032" cy="2904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72 CuadroTexto"/>
            <p:cNvSpPr txBox="1"/>
            <p:nvPr/>
          </p:nvSpPr>
          <p:spPr>
            <a:xfrm>
              <a:off x="2411760" y="4181018"/>
              <a:ext cx="341760" cy="400110"/>
            </a:xfrm>
            <a:prstGeom prst="rect">
              <a:avLst/>
            </a:prstGeom>
            <a:noFill/>
          </p:spPr>
          <p:txBody>
            <a:bodyPr wrap="none" rtlCol="0">
              <a:spAutoFit/>
            </a:bodyPr>
            <a:lstStyle/>
            <a:p>
              <a:r>
                <a:rPr lang="es-ES_tradnl" sz="2000" dirty="0">
                  <a:solidFill>
                    <a:srgbClr val="FFFF00"/>
                  </a:solidFill>
                </a:rPr>
                <a:t>Z</a:t>
              </a:r>
              <a:endParaRPr lang="es-AR" sz="2000" baseline="-25000" dirty="0">
                <a:solidFill>
                  <a:srgbClr val="FFFF00"/>
                </a:solidFill>
              </a:endParaRPr>
            </a:p>
          </p:txBody>
        </p:sp>
        <p:cxnSp>
          <p:nvCxnSpPr>
            <p:cNvPr id="74" name="73 Conector recto"/>
            <p:cNvCxnSpPr/>
            <p:nvPr/>
          </p:nvCxnSpPr>
          <p:spPr bwMode="auto">
            <a:xfrm>
              <a:off x="2123728" y="4077072"/>
              <a:ext cx="288032" cy="23199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5" name="74 CuadroTexto"/>
          <p:cNvSpPr txBox="1"/>
          <p:nvPr/>
        </p:nvSpPr>
        <p:spPr>
          <a:xfrm>
            <a:off x="827584" y="4541058"/>
            <a:ext cx="1906291" cy="400110"/>
          </a:xfrm>
          <a:prstGeom prst="rect">
            <a:avLst/>
          </a:prstGeom>
          <a:noFill/>
        </p:spPr>
        <p:txBody>
          <a:bodyPr wrap="none" rtlCol="0">
            <a:spAutoFit/>
          </a:bodyPr>
          <a:lstStyle/>
          <a:p>
            <a:r>
              <a:rPr lang="es-ES_tradnl" sz="2000" dirty="0" smtClean="0"/>
              <a:t>2-bromopropeno</a:t>
            </a:r>
            <a:endParaRPr lang="es-AR" sz="2000" dirty="0"/>
          </a:p>
        </p:txBody>
      </p:sp>
      <p:sp>
        <p:nvSpPr>
          <p:cNvPr id="76" name="75 Abrir corchete"/>
          <p:cNvSpPr/>
          <p:nvPr/>
        </p:nvSpPr>
        <p:spPr bwMode="auto">
          <a:xfrm>
            <a:off x="3563888" y="5085184"/>
            <a:ext cx="72008" cy="1490396"/>
          </a:xfrm>
          <a:prstGeom prst="lef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77" name="76 Cerrar corchete"/>
          <p:cNvSpPr/>
          <p:nvPr/>
        </p:nvSpPr>
        <p:spPr bwMode="auto">
          <a:xfrm>
            <a:off x="8604448" y="5089536"/>
            <a:ext cx="72008" cy="1490400"/>
          </a:xfrm>
          <a:prstGeom prst="righ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cxnSp>
        <p:nvCxnSpPr>
          <p:cNvPr id="78" name="77 Conector recto"/>
          <p:cNvCxnSpPr/>
          <p:nvPr/>
        </p:nvCxnSpPr>
        <p:spPr bwMode="auto">
          <a:xfrm>
            <a:off x="6156176" y="5109804"/>
            <a:ext cx="0" cy="1487548"/>
          </a:xfrm>
          <a:prstGeom prst="line">
            <a:avLst/>
          </a:prstGeom>
          <a:solidFill>
            <a:schemeClr val="accent1"/>
          </a:solidFill>
          <a:ln w="28575" cap="flat" cmpd="sng" algn="ctr">
            <a:solidFill>
              <a:srgbClr val="00FF00"/>
            </a:solidFill>
            <a:prstDash val="dash"/>
            <a:round/>
            <a:headEnd type="none" w="med" len="med"/>
            <a:tailEnd type="none" w="med" len="med"/>
          </a:ln>
          <a:effectLst/>
        </p:spPr>
      </p:cxnSp>
    </p:spTree>
    <p:extLst>
      <p:ext uri="{BB962C8B-B14F-4D97-AF65-F5344CB8AC3E}">
        <p14:creationId xmlns:p14="http://schemas.microsoft.com/office/powerpoint/2010/main" val="21408964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2000" fill="hold"/>
                                        <p:tgtEl>
                                          <p:spTgt spid="42"/>
                                        </p:tgtEl>
                                        <p:attrNameLst>
                                          <p:attrName>ppt_w</p:attrName>
                                        </p:attrNameLst>
                                      </p:cBhvr>
                                      <p:tavLst>
                                        <p:tav tm="0">
                                          <p:val>
                                            <p:fltVal val="0"/>
                                          </p:val>
                                        </p:tav>
                                        <p:tav tm="100000">
                                          <p:val>
                                            <p:strVal val="#ppt_w"/>
                                          </p:val>
                                        </p:tav>
                                      </p:tavLst>
                                    </p:anim>
                                    <p:anim calcmode="lin" valueType="num">
                                      <p:cBhvr>
                                        <p:cTn id="8" dur="2000" fill="hold"/>
                                        <p:tgtEl>
                                          <p:spTgt spid="42"/>
                                        </p:tgtEl>
                                        <p:attrNameLst>
                                          <p:attrName>ppt_h</p:attrName>
                                        </p:attrNameLst>
                                      </p:cBhvr>
                                      <p:tavLst>
                                        <p:tav tm="0">
                                          <p:val>
                                            <p:fltVal val="0"/>
                                          </p:val>
                                        </p:tav>
                                        <p:tav tm="100000">
                                          <p:val>
                                            <p:strVal val="#ppt_h"/>
                                          </p:val>
                                        </p:tav>
                                      </p:tavLst>
                                    </p:anim>
                                    <p:animEffect transition="in" filter="fade">
                                      <p:cBhvr>
                                        <p:cTn id="9" dur="2000"/>
                                        <p:tgtEl>
                                          <p:spTgt spid="4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1000" fill="hold"/>
                                        <p:tgtEl>
                                          <p:spTgt spid="78"/>
                                        </p:tgtEl>
                                        <p:attrNameLst>
                                          <p:attrName>ppt_x</p:attrName>
                                        </p:attrNameLst>
                                      </p:cBhvr>
                                      <p:tavLst>
                                        <p:tav tm="0">
                                          <p:val>
                                            <p:strVal val="#ppt_x"/>
                                          </p:val>
                                        </p:tav>
                                        <p:tav tm="100000">
                                          <p:val>
                                            <p:strVal val="#ppt_x"/>
                                          </p:val>
                                        </p:tav>
                                      </p:tavLst>
                                    </p:anim>
                                    <p:anim calcmode="lin" valueType="num">
                                      <p:cBhvr additive="base">
                                        <p:cTn id="38" dur="1000" fill="hold"/>
                                        <p:tgtEl>
                                          <p:spTgt spid="78"/>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anim calcmode="lin" valueType="num">
                                      <p:cBhvr>
                                        <p:cTn id="48" dur="1000" fill="hold"/>
                                        <p:tgtEl>
                                          <p:spTgt spid="77"/>
                                        </p:tgtEl>
                                        <p:attrNameLst>
                                          <p:attrName>ppt_x</p:attrName>
                                        </p:attrNameLst>
                                      </p:cBhvr>
                                      <p:tavLst>
                                        <p:tav tm="0">
                                          <p:val>
                                            <p:strVal val="#ppt_x"/>
                                          </p:val>
                                        </p:tav>
                                        <p:tav tm="100000">
                                          <p:val>
                                            <p:strVal val="#ppt_x"/>
                                          </p:val>
                                        </p:tav>
                                      </p:tavLst>
                                    </p:anim>
                                    <p:anim calcmode="lin" valueType="num">
                                      <p:cBhvr>
                                        <p:cTn id="49" dur="1000" fill="hold"/>
                                        <p:tgtEl>
                                          <p:spTgt spid="77"/>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1000"/>
                                        <p:tgtEl>
                                          <p:spTgt spid="65"/>
                                        </p:tgtEl>
                                      </p:cBhvr>
                                    </p:animEffect>
                                    <p:anim calcmode="lin" valueType="num">
                                      <p:cBhvr>
                                        <p:cTn id="59" dur="1000" fill="hold"/>
                                        <p:tgtEl>
                                          <p:spTgt spid="65"/>
                                        </p:tgtEl>
                                        <p:attrNameLst>
                                          <p:attrName>ppt_x</p:attrName>
                                        </p:attrNameLst>
                                      </p:cBhvr>
                                      <p:tavLst>
                                        <p:tav tm="0">
                                          <p:val>
                                            <p:strVal val="#ppt_x"/>
                                          </p:val>
                                        </p:tav>
                                        <p:tav tm="100000">
                                          <p:val>
                                            <p:strVal val="#ppt_x"/>
                                          </p:val>
                                        </p:tav>
                                      </p:tavLst>
                                    </p:anim>
                                    <p:anim calcmode="lin" valueType="num">
                                      <p:cBhvr>
                                        <p:cTn id="6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CONTENIDO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nSpc>
                <a:spcPct val="150000"/>
              </a:lnSpc>
              <a:buClr>
                <a:srgbClr val="00FF00"/>
              </a:buClr>
              <a:buFont typeface="Wingdings" pitchFamily="2" charset="2"/>
              <a:buChar char="q"/>
            </a:pPr>
            <a:r>
              <a:rPr lang="es-ES" sz="2000" dirty="0" smtClean="0">
                <a:latin typeface="Tahoma" pitchFamily="34" charset="0"/>
                <a:cs typeface="Tahoma" pitchFamily="34" charset="0"/>
              </a:rPr>
              <a:t>Introducción </a:t>
            </a:r>
          </a:p>
          <a:p>
            <a:pPr>
              <a:lnSpc>
                <a:spcPct val="150000"/>
              </a:lnSpc>
              <a:buClr>
                <a:srgbClr val="00FF00"/>
              </a:buClr>
              <a:buFont typeface="Wingdings" pitchFamily="2" charset="2"/>
              <a:buChar char="q"/>
            </a:pPr>
            <a:r>
              <a:rPr lang="es-ES" sz="2000" dirty="0" smtClean="0">
                <a:latin typeface="Tahoma" pitchFamily="34" charset="0"/>
                <a:cs typeface="Tahoma" pitchFamily="34" charset="0"/>
              </a:rPr>
              <a:t>Descripción cuántica de la RMN</a:t>
            </a:r>
          </a:p>
          <a:p>
            <a:pPr>
              <a:lnSpc>
                <a:spcPct val="150000"/>
              </a:lnSpc>
              <a:buClr>
                <a:srgbClr val="00FF00"/>
              </a:buClr>
              <a:buFont typeface="Wingdings" pitchFamily="2" charset="2"/>
              <a:buChar char="q"/>
            </a:pPr>
            <a:r>
              <a:rPr lang="es-ES" sz="2000" dirty="0" smtClean="0">
                <a:latin typeface="Tahoma" pitchFamily="34" charset="0"/>
                <a:cs typeface="Tahoma" pitchFamily="34" charset="0"/>
              </a:rPr>
              <a:t>Características de los espectros RMN</a:t>
            </a:r>
          </a:p>
          <a:p>
            <a:pPr>
              <a:lnSpc>
                <a:spcPct val="150000"/>
              </a:lnSpc>
              <a:buClr>
                <a:srgbClr val="00FF00"/>
              </a:buClr>
              <a:buFont typeface="Wingdings" pitchFamily="2" charset="2"/>
              <a:buChar char="q"/>
            </a:pPr>
            <a:r>
              <a:rPr lang="es-ES" sz="2000" dirty="0" smtClean="0">
                <a:latin typeface="Tahoma" pitchFamily="34" charset="0"/>
                <a:cs typeface="Tahoma" pitchFamily="34" charset="0"/>
              </a:rPr>
              <a:t>Número de señales</a:t>
            </a:r>
          </a:p>
          <a:p>
            <a:pPr>
              <a:lnSpc>
                <a:spcPct val="150000"/>
              </a:lnSpc>
              <a:buClr>
                <a:srgbClr val="00FF00"/>
              </a:buClr>
              <a:buFont typeface="Wingdings" pitchFamily="2" charset="2"/>
              <a:buChar char="q"/>
            </a:pPr>
            <a:r>
              <a:rPr lang="es-ES" sz="2000" dirty="0" smtClean="0">
                <a:latin typeface="Tahoma" pitchFamily="34" charset="0"/>
                <a:cs typeface="Tahoma" pitchFamily="34" charset="0"/>
              </a:rPr>
              <a:t>Desplazamiento químico </a:t>
            </a:r>
          </a:p>
          <a:p>
            <a:pPr>
              <a:lnSpc>
                <a:spcPct val="150000"/>
              </a:lnSpc>
              <a:buClr>
                <a:srgbClr val="00FF00"/>
              </a:buClr>
              <a:buFont typeface="Wingdings" pitchFamily="2" charset="2"/>
              <a:buChar char="q"/>
            </a:pPr>
            <a:r>
              <a:rPr lang="es-ES" sz="2000" dirty="0" smtClean="0">
                <a:latin typeface="Tahoma" pitchFamily="34" charset="0"/>
                <a:cs typeface="Tahoma" pitchFamily="34" charset="0"/>
              </a:rPr>
              <a:t>Acoplamiento Spin-Spin e Integración. </a:t>
            </a:r>
          </a:p>
          <a:p>
            <a:pPr>
              <a:lnSpc>
                <a:spcPct val="150000"/>
              </a:lnSpc>
              <a:buClr>
                <a:srgbClr val="00FF00"/>
              </a:buClr>
              <a:buFont typeface="Wingdings" pitchFamily="2" charset="2"/>
              <a:buChar char="q"/>
            </a:pPr>
            <a:endParaRPr lang="es-ES" sz="2000" dirty="0" smtClean="0">
              <a:latin typeface="Tahoma" pitchFamily="34" charset="0"/>
              <a:cs typeface="Tahoma" pitchFamily="34" charset="0"/>
            </a:endParaRPr>
          </a:p>
          <a:p>
            <a:pPr>
              <a:lnSpc>
                <a:spcPct val="150000"/>
              </a:lnSpc>
              <a:buClr>
                <a:srgbClr val="00FF00"/>
              </a:buClr>
              <a:buFont typeface="Wingdings" pitchFamily="2" charset="2"/>
              <a:buChar char="q"/>
            </a:pPr>
            <a:endParaRPr lang="es-ES" sz="2000" dirty="0" smtClean="0">
              <a:latin typeface="Tahoma" pitchFamily="34" charset="0"/>
              <a:cs typeface="Tahoma" pitchFamily="34" charset="0"/>
            </a:endParaRPr>
          </a:p>
          <a:p>
            <a:pPr>
              <a:lnSpc>
                <a:spcPct val="150000"/>
              </a:lnSpc>
              <a:buClr>
                <a:srgbClr val="00FF00"/>
              </a:buClr>
              <a:buFont typeface="Wingdings" pitchFamily="2" charset="2"/>
              <a:buChar char="q"/>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a:t>
            </a:fld>
            <a:endParaRPr lang="es-ES"/>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NÚMERO DE SEÑALES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20</a:t>
            </a:fld>
            <a:endParaRPr lang="es-ES"/>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
        <p:nvSpPr>
          <p:cNvPr id="7" name="6 CuadroTexto"/>
          <p:cNvSpPr txBox="1"/>
          <p:nvPr/>
        </p:nvSpPr>
        <p:spPr>
          <a:xfrm>
            <a:off x="501164" y="1556792"/>
            <a:ext cx="2154756" cy="707886"/>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-CHCl-CH</a:t>
            </a:r>
            <a:r>
              <a:rPr lang="es-ES_tradnl" sz="2000" baseline="-25000" dirty="0" smtClean="0"/>
              <a:t>2</a:t>
            </a:r>
            <a:r>
              <a:rPr lang="es-ES_tradnl" sz="2000" dirty="0" smtClean="0"/>
              <a:t>Cl</a:t>
            </a:r>
          </a:p>
          <a:p>
            <a:pPr algn="ctr"/>
            <a:r>
              <a:rPr lang="es-ES_tradnl" sz="2000" dirty="0" smtClean="0"/>
              <a:t>1,2-dicloropropano</a:t>
            </a:r>
          </a:p>
        </p:txBody>
      </p:sp>
      <p:sp>
        <p:nvSpPr>
          <p:cNvPr id="9" name="8 CuadroTexto"/>
          <p:cNvSpPr txBox="1"/>
          <p:nvPr/>
        </p:nvSpPr>
        <p:spPr>
          <a:xfrm>
            <a:off x="588750" y="2935698"/>
            <a:ext cx="2130711" cy="400110"/>
          </a:xfrm>
          <a:prstGeom prst="rect">
            <a:avLst/>
          </a:prstGeom>
          <a:noFill/>
        </p:spPr>
        <p:txBody>
          <a:bodyPr wrap="none" rtlCol="0">
            <a:spAutoFit/>
          </a:bodyPr>
          <a:lstStyle/>
          <a:p>
            <a:pPr algn="ctr"/>
            <a:r>
              <a:rPr lang="es-ES_tradnl" sz="2000" dirty="0" smtClean="0"/>
              <a:t>CH</a:t>
            </a:r>
            <a:r>
              <a:rPr lang="es-ES_tradnl" sz="2000" baseline="-25000" dirty="0" smtClean="0"/>
              <a:t>3</a:t>
            </a:r>
            <a:r>
              <a:rPr lang="es-ES_tradnl" sz="2000" dirty="0" smtClean="0"/>
              <a:t>-CHCl-C     Cl</a:t>
            </a:r>
          </a:p>
        </p:txBody>
      </p:sp>
      <p:sp>
        <p:nvSpPr>
          <p:cNvPr id="8" name="7 CuadroTexto"/>
          <p:cNvSpPr txBox="1"/>
          <p:nvPr/>
        </p:nvSpPr>
        <p:spPr>
          <a:xfrm>
            <a:off x="1790984" y="2348880"/>
            <a:ext cx="370614" cy="400110"/>
          </a:xfrm>
          <a:prstGeom prst="rect">
            <a:avLst/>
          </a:prstGeom>
          <a:noFill/>
        </p:spPr>
        <p:txBody>
          <a:bodyPr wrap="none" rtlCol="0">
            <a:spAutoFit/>
          </a:bodyPr>
          <a:lstStyle/>
          <a:p>
            <a:r>
              <a:rPr lang="es-ES_tradnl" sz="2000" dirty="0" smtClean="0"/>
              <a:t>H</a:t>
            </a:r>
            <a:endParaRPr lang="es-AR" sz="2000" dirty="0"/>
          </a:p>
        </p:txBody>
      </p:sp>
      <p:sp>
        <p:nvSpPr>
          <p:cNvPr id="11" name="10 CuadroTexto"/>
          <p:cNvSpPr txBox="1"/>
          <p:nvPr/>
        </p:nvSpPr>
        <p:spPr>
          <a:xfrm>
            <a:off x="1790984" y="3493472"/>
            <a:ext cx="370614" cy="400110"/>
          </a:xfrm>
          <a:prstGeom prst="rect">
            <a:avLst/>
          </a:prstGeom>
          <a:noFill/>
        </p:spPr>
        <p:txBody>
          <a:bodyPr wrap="none" rtlCol="0">
            <a:spAutoFit/>
          </a:bodyPr>
          <a:lstStyle/>
          <a:p>
            <a:r>
              <a:rPr lang="es-ES_tradnl" sz="2000" dirty="0" smtClean="0"/>
              <a:t>H</a:t>
            </a:r>
            <a:endParaRPr lang="es-AR" sz="2000" dirty="0"/>
          </a:p>
        </p:txBody>
      </p:sp>
      <p:cxnSp>
        <p:nvCxnSpPr>
          <p:cNvPr id="12" name="11 Conector recto"/>
          <p:cNvCxnSpPr/>
          <p:nvPr/>
        </p:nvCxnSpPr>
        <p:spPr bwMode="auto">
          <a:xfrm>
            <a:off x="1976291" y="2715069"/>
            <a:ext cx="0" cy="247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13 Conector recto"/>
          <p:cNvCxnSpPr/>
          <p:nvPr/>
        </p:nvCxnSpPr>
        <p:spPr bwMode="auto">
          <a:xfrm>
            <a:off x="1979712" y="3294088"/>
            <a:ext cx="0" cy="247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15 Conector recto"/>
          <p:cNvCxnSpPr/>
          <p:nvPr/>
        </p:nvCxnSpPr>
        <p:spPr bwMode="auto">
          <a:xfrm>
            <a:off x="2047952" y="3135753"/>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4" name="33 Grupo"/>
          <p:cNvGrpSpPr/>
          <p:nvPr/>
        </p:nvGrpSpPr>
        <p:grpSpPr>
          <a:xfrm>
            <a:off x="3707904" y="2651434"/>
            <a:ext cx="1578848" cy="2217726"/>
            <a:chOff x="3927780" y="2219386"/>
            <a:chExt cx="1578848" cy="2217726"/>
          </a:xfrm>
        </p:grpSpPr>
        <p:sp>
          <p:nvSpPr>
            <p:cNvPr id="17" name="16 CuadroTexto"/>
            <p:cNvSpPr txBox="1"/>
            <p:nvPr/>
          </p:nvSpPr>
          <p:spPr>
            <a:xfrm>
              <a:off x="4499992" y="2839001"/>
              <a:ext cx="356188" cy="400110"/>
            </a:xfrm>
            <a:prstGeom prst="rect">
              <a:avLst/>
            </a:prstGeom>
            <a:noFill/>
          </p:spPr>
          <p:txBody>
            <a:bodyPr wrap="none" rtlCol="0">
              <a:spAutoFit/>
            </a:bodyPr>
            <a:lstStyle/>
            <a:p>
              <a:r>
                <a:rPr lang="es-ES_tradnl" sz="2000" dirty="0"/>
                <a:t>C</a:t>
              </a:r>
              <a:endParaRPr lang="es-AR" sz="2000" dirty="0"/>
            </a:p>
          </p:txBody>
        </p:sp>
        <p:sp>
          <p:nvSpPr>
            <p:cNvPr id="18" name="17 CuadroTexto"/>
            <p:cNvSpPr txBox="1"/>
            <p:nvPr/>
          </p:nvSpPr>
          <p:spPr>
            <a:xfrm>
              <a:off x="4499992" y="3429000"/>
              <a:ext cx="356188" cy="400110"/>
            </a:xfrm>
            <a:prstGeom prst="rect">
              <a:avLst/>
            </a:prstGeom>
            <a:noFill/>
          </p:spPr>
          <p:txBody>
            <a:bodyPr wrap="none" rtlCol="0">
              <a:spAutoFit/>
            </a:bodyPr>
            <a:lstStyle/>
            <a:p>
              <a:r>
                <a:rPr lang="es-ES_tradnl" sz="2000" dirty="0"/>
                <a:t>C</a:t>
              </a:r>
              <a:endParaRPr lang="es-AR" sz="2000" dirty="0"/>
            </a:p>
          </p:txBody>
        </p:sp>
        <p:sp>
          <p:nvSpPr>
            <p:cNvPr id="19" name="18 CuadroTexto"/>
            <p:cNvSpPr txBox="1"/>
            <p:nvPr/>
          </p:nvSpPr>
          <p:spPr>
            <a:xfrm>
              <a:off x="4499992" y="403700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20" name="19 CuadroTexto"/>
            <p:cNvSpPr txBox="1"/>
            <p:nvPr/>
          </p:nvSpPr>
          <p:spPr>
            <a:xfrm>
              <a:off x="3927780" y="3429874"/>
              <a:ext cx="370614" cy="400110"/>
            </a:xfrm>
            <a:prstGeom prst="rect">
              <a:avLst/>
            </a:prstGeom>
            <a:noFill/>
          </p:spPr>
          <p:txBody>
            <a:bodyPr wrap="none" rtlCol="0">
              <a:spAutoFit/>
            </a:bodyPr>
            <a:lstStyle/>
            <a:p>
              <a:r>
                <a:rPr lang="es-ES_tradnl" sz="2000" dirty="0" smtClean="0"/>
                <a:t>H</a:t>
              </a:r>
              <a:endParaRPr lang="es-AR" sz="2000" dirty="0"/>
            </a:p>
          </p:txBody>
        </p:sp>
        <p:sp>
          <p:nvSpPr>
            <p:cNvPr id="21" name="20 CuadroTexto"/>
            <p:cNvSpPr txBox="1"/>
            <p:nvPr/>
          </p:nvSpPr>
          <p:spPr>
            <a:xfrm>
              <a:off x="5079908" y="3433642"/>
              <a:ext cx="426720" cy="400110"/>
            </a:xfrm>
            <a:prstGeom prst="rect">
              <a:avLst/>
            </a:prstGeom>
            <a:noFill/>
          </p:spPr>
          <p:txBody>
            <a:bodyPr wrap="none" rtlCol="0">
              <a:spAutoFit/>
            </a:bodyPr>
            <a:lstStyle/>
            <a:p>
              <a:r>
                <a:rPr lang="es-ES_tradnl" sz="2000" dirty="0" smtClean="0"/>
                <a:t>Cl</a:t>
              </a:r>
              <a:endParaRPr lang="es-AR" sz="2000" dirty="0"/>
            </a:p>
          </p:txBody>
        </p:sp>
        <p:cxnSp>
          <p:nvCxnSpPr>
            <p:cNvPr id="23" name="22 Conector recto"/>
            <p:cNvCxnSpPr/>
            <p:nvPr/>
          </p:nvCxnSpPr>
          <p:spPr bwMode="auto">
            <a:xfrm>
              <a:off x="4801588" y="3629055"/>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23 Conector recto"/>
            <p:cNvCxnSpPr/>
            <p:nvPr/>
          </p:nvCxnSpPr>
          <p:spPr bwMode="auto">
            <a:xfrm>
              <a:off x="4229376" y="3627608"/>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25 Conector recto"/>
            <p:cNvCxnSpPr/>
            <p:nvPr/>
          </p:nvCxnSpPr>
          <p:spPr bwMode="auto">
            <a:xfrm>
              <a:off x="4678086" y="3815462"/>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26 Conector recto"/>
            <p:cNvCxnSpPr/>
            <p:nvPr/>
          </p:nvCxnSpPr>
          <p:spPr bwMode="auto">
            <a:xfrm>
              <a:off x="4684952" y="3209208"/>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27 Conector recto"/>
            <p:cNvCxnSpPr/>
            <p:nvPr/>
          </p:nvCxnSpPr>
          <p:spPr bwMode="auto">
            <a:xfrm>
              <a:off x="4684952" y="2595968"/>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28 Conector recto"/>
            <p:cNvCxnSpPr/>
            <p:nvPr/>
          </p:nvCxnSpPr>
          <p:spPr bwMode="auto">
            <a:xfrm>
              <a:off x="4803860" y="3041664"/>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29 Conector recto"/>
            <p:cNvCxnSpPr/>
            <p:nvPr/>
          </p:nvCxnSpPr>
          <p:spPr bwMode="auto">
            <a:xfrm>
              <a:off x="4239256" y="3037896"/>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30 CuadroTexto"/>
            <p:cNvSpPr txBox="1"/>
            <p:nvPr/>
          </p:nvSpPr>
          <p:spPr>
            <a:xfrm>
              <a:off x="3937576" y="2829408"/>
              <a:ext cx="370614" cy="400110"/>
            </a:xfrm>
            <a:prstGeom prst="rect">
              <a:avLst/>
            </a:prstGeom>
            <a:noFill/>
          </p:spPr>
          <p:txBody>
            <a:bodyPr wrap="none" rtlCol="0">
              <a:spAutoFit/>
            </a:bodyPr>
            <a:lstStyle/>
            <a:p>
              <a:r>
                <a:rPr lang="es-ES_tradnl" sz="2000" dirty="0" smtClean="0"/>
                <a:t>H</a:t>
              </a:r>
              <a:endParaRPr lang="es-AR" sz="2000" dirty="0"/>
            </a:p>
          </p:txBody>
        </p:sp>
        <p:sp>
          <p:nvSpPr>
            <p:cNvPr id="32" name="31 CuadroTexto"/>
            <p:cNvSpPr txBox="1"/>
            <p:nvPr/>
          </p:nvSpPr>
          <p:spPr>
            <a:xfrm>
              <a:off x="4489418" y="2219386"/>
              <a:ext cx="426720" cy="400110"/>
            </a:xfrm>
            <a:prstGeom prst="rect">
              <a:avLst/>
            </a:prstGeom>
            <a:noFill/>
          </p:spPr>
          <p:txBody>
            <a:bodyPr wrap="none" rtlCol="0">
              <a:spAutoFit/>
            </a:bodyPr>
            <a:lstStyle/>
            <a:p>
              <a:r>
                <a:rPr lang="es-ES_tradnl" sz="2000" dirty="0" smtClean="0"/>
                <a:t>Cl</a:t>
              </a:r>
              <a:endParaRPr lang="es-AR" sz="2000" dirty="0"/>
            </a:p>
          </p:txBody>
        </p:sp>
        <p:sp>
          <p:nvSpPr>
            <p:cNvPr id="33" name="32 CuadroTexto"/>
            <p:cNvSpPr txBox="1"/>
            <p:nvPr/>
          </p:nvSpPr>
          <p:spPr>
            <a:xfrm>
              <a:off x="5065482" y="2839288"/>
              <a:ext cx="341760" cy="400110"/>
            </a:xfrm>
            <a:prstGeom prst="rect">
              <a:avLst/>
            </a:prstGeom>
            <a:noFill/>
          </p:spPr>
          <p:txBody>
            <a:bodyPr wrap="none" rtlCol="0">
              <a:spAutoFit/>
            </a:bodyPr>
            <a:lstStyle/>
            <a:p>
              <a:r>
                <a:rPr lang="es-ES_tradnl" sz="2000" dirty="0">
                  <a:solidFill>
                    <a:srgbClr val="FFFF00"/>
                  </a:solidFill>
                </a:rPr>
                <a:t>Z</a:t>
              </a:r>
              <a:endParaRPr lang="es-AR" sz="2000" dirty="0">
                <a:solidFill>
                  <a:srgbClr val="FFFF00"/>
                </a:solidFill>
              </a:endParaRPr>
            </a:p>
          </p:txBody>
        </p:sp>
      </p:grpSp>
      <p:grpSp>
        <p:nvGrpSpPr>
          <p:cNvPr id="35" name="34 Grupo"/>
          <p:cNvGrpSpPr/>
          <p:nvPr/>
        </p:nvGrpSpPr>
        <p:grpSpPr>
          <a:xfrm>
            <a:off x="5801464" y="2650560"/>
            <a:ext cx="1578848" cy="2217726"/>
            <a:chOff x="3927780" y="2219386"/>
            <a:chExt cx="1578848" cy="2217726"/>
          </a:xfrm>
        </p:grpSpPr>
        <p:sp>
          <p:nvSpPr>
            <p:cNvPr id="36" name="35 CuadroTexto"/>
            <p:cNvSpPr txBox="1"/>
            <p:nvPr/>
          </p:nvSpPr>
          <p:spPr>
            <a:xfrm>
              <a:off x="4499992" y="2839001"/>
              <a:ext cx="356188" cy="400110"/>
            </a:xfrm>
            <a:prstGeom prst="rect">
              <a:avLst/>
            </a:prstGeom>
            <a:noFill/>
          </p:spPr>
          <p:txBody>
            <a:bodyPr wrap="none" rtlCol="0">
              <a:spAutoFit/>
            </a:bodyPr>
            <a:lstStyle/>
            <a:p>
              <a:r>
                <a:rPr lang="es-ES_tradnl" sz="2000" dirty="0"/>
                <a:t>C</a:t>
              </a:r>
              <a:endParaRPr lang="es-AR" sz="2000" dirty="0"/>
            </a:p>
          </p:txBody>
        </p:sp>
        <p:sp>
          <p:nvSpPr>
            <p:cNvPr id="37" name="36 CuadroTexto"/>
            <p:cNvSpPr txBox="1"/>
            <p:nvPr/>
          </p:nvSpPr>
          <p:spPr>
            <a:xfrm>
              <a:off x="4499992" y="3429000"/>
              <a:ext cx="356188" cy="400110"/>
            </a:xfrm>
            <a:prstGeom prst="rect">
              <a:avLst/>
            </a:prstGeom>
            <a:noFill/>
          </p:spPr>
          <p:txBody>
            <a:bodyPr wrap="none" rtlCol="0">
              <a:spAutoFit/>
            </a:bodyPr>
            <a:lstStyle/>
            <a:p>
              <a:r>
                <a:rPr lang="es-ES_tradnl" sz="2000" dirty="0"/>
                <a:t>C</a:t>
              </a:r>
              <a:endParaRPr lang="es-AR" sz="2000" dirty="0"/>
            </a:p>
          </p:txBody>
        </p:sp>
        <p:sp>
          <p:nvSpPr>
            <p:cNvPr id="38" name="37 CuadroTexto"/>
            <p:cNvSpPr txBox="1"/>
            <p:nvPr/>
          </p:nvSpPr>
          <p:spPr>
            <a:xfrm>
              <a:off x="4499992" y="4037002"/>
              <a:ext cx="627095" cy="400110"/>
            </a:xfrm>
            <a:prstGeom prst="rect">
              <a:avLst/>
            </a:prstGeom>
            <a:noFill/>
          </p:spPr>
          <p:txBody>
            <a:bodyPr wrap="none" rtlCol="0">
              <a:spAutoFit/>
            </a:bodyPr>
            <a:lstStyle/>
            <a:p>
              <a:r>
                <a:rPr lang="es-ES_tradnl" sz="2000" dirty="0" smtClean="0"/>
                <a:t>CH</a:t>
              </a:r>
              <a:r>
                <a:rPr lang="es-ES_tradnl" sz="2000" baseline="-25000" dirty="0" smtClean="0"/>
                <a:t>3</a:t>
              </a:r>
              <a:endParaRPr lang="es-AR" sz="2000" baseline="-25000" dirty="0"/>
            </a:p>
          </p:txBody>
        </p:sp>
        <p:sp>
          <p:nvSpPr>
            <p:cNvPr id="39" name="38 CuadroTexto"/>
            <p:cNvSpPr txBox="1"/>
            <p:nvPr/>
          </p:nvSpPr>
          <p:spPr>
            <a:xfrm>
              <a:off x="3927780" y="3429874"/>
              <a:ext cx="370614" cy="400110"/>
            </a:xfrm>
            <a:prstGeom prst="rect">
              <a:avLst/>
            </a:prstGeom>
            <a:noFill/>
          </p:spPr>
          <p:txBody>
            <a:bodyPr wrap="none" rtlCol="0">
              <a:spAutoFit/>
            </a:bodyPr>
            <a:lstStyle/>
            <a:p>
              <a:r>
                <a:rPr lang="es-ES_tradnl" sz="2000" dirty="0" smtClean="0"/>
                <a:t>H</a:t>
              </a:r>
              <a:endParaRPr lang="es-AR" sz="2000" dirty="0"/>
            </a:p>
          </p:txBody>
        </p:sp>
        <p:sp>
          <p:nvSpPr>
            <p:cNvPr id="40" name="39 CuadroTexto"/>
            <p:cNvSpPr txBox="1"/>
            <p:nvPr/>
          </p:nvSpPr>
          <p:spPr>
            <a:xfrm>
              <a:off x="5079908" y="3433642"/>
              <a:ext cx="426720" cy="400110"/>
            </a:xfrm>
            <a:prstGeom prst="rect">
              <a:avLst/>
            </a:prstGeom>
            <a:noFill/>
          </p:spPr>
          <p:txBody>
            <a:bodyPr wrap="none" rtlCol="0">
              <a:spAutoFit/>
            </a:bodyPr>
            <a:lstStyle/>
            <a:p>
              <a:r>
                <a:rPr lang="es-ES_tradnl" sz="2000" dirty="0" smtClean="0"/>
                <a:t>Cl</a:t>
              </a:r>
              <a:endParaRPr lang="es-AR" sz="2000" dirty="0"/>
            </a:p>
          </p:txBody>
        </p:sp>
        <p:cxnSp>
          <p:nvCxnSpPr>
            <p:cNvPr id="41" name="40 Conector recto"/>
            <p:cNvCxnSpPr/>
            <p:nvPr/>
          </p:nvCxnSpPr>
          <p:spPr bwMode="auto">
            <a:xfrm>
              <a:off x="4801588" y="3629055"/>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41 Conector recto"/>
            <p:cNvCxnSpPr/>
            <p:nvPr/>
          </p:nvCxnSpPr>
          <p:spPr bwMode="auto">
            <a:xfrm>
              <a:off x="4229376" y="3627608"/>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42 Conector recto"/>
            <p:cNvCxnSpPr/>
            <p:nvPr/>
          </p:nvCxnSpPr>
          <p:spPr bwMode="auto">
            <a:xfrm>
              <a:off x="4678086" y="3815462"/>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43 Conector recto"/>
            <p:cNvCxnSpPr/>
            <p:nvPr/>
          </p:nvCxnSpPr>
          <p:spPr bwMode="auto">
            <a:xfrm>
              <a:off x="4684952" y="3209208"/>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44 Conector recto"/>
            <p:cNvCxnSpPr/>
            <p:nvPr/>
          </p:nvCxnSpPr>
          <p:spPr bwMode="auto">
            <a:xfrm>
              <a:off x="4684952" y="2595968"/>
              <a:ext cx="0" cy="25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45 Conector recto"/>
            <p:cNvCxnSpPr/>
            <p:nvPr/>
          </p:nvCxnSpPr>
          <p:spPr bwMode="auto">
            <a:xfrm>
              <a:off x="4803860" y="3041664"/>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46 Conector recto"/>
            <p:cNvCxnSpPr/>
            <p:nvPr/>
          </p:nvCxnSpPr>
          <p:spPr bwMode="auto">
            <a:xfrm>
              <a:off x="4239256" y="3037896"/>
              <a:ext cx="288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47 CuadroTexto"/>
            <p:cNvSpPr txBox="1"/>
            <p:nvPr/>
          </p:nvSpPr>
          <p:spPr>
            <a:xfrm>
              <a:off x="3937576" y="2829408"/>
              <a:ext cx="341760" cy="400110"/>
            </a:xfrm>
            <a:prstGeom prst="rect">
              <a:avLst/>
            </a:prstGeom>
            <a:noFill/>
          </p:spPr>
          <p:txBody>
            <a:bodyPr wrap="none" rtlCol="0">
              <a:spAutoFit/>
            </a:bodyPr>
            <a:lstStyle/>
            <a:p>
              <a:r>
                <a:rPr lang="es-ES_tradnl" sz="2000" dirty="0">
                  <a:solidFill>
                    <a:srgbClr val="FFFF00"/>
                  </a:solidFill>
                </a:rPr>
                <a:t>Z</a:t>
              </a:r>
              <a:endParaRPr lang="es-AR" sz="2000" dirty="0">
                <a:solidFill>
                  <a:srgbClr val="FFFF00"/>
                </a:solidFill>
              </a:endParaRPr>
            </a:p>
          </p:txBody>
        </p:sp>
        <p:sp>
          <p:nvSpPr>
            <p:cNvPr id="49" name="48 CuadroTexto"/>
            <p:cNvSpPr txBox="1"/>
            <p:nvPr/>
          </p:nvSpPr>
          <p:spPr>
            <a:xfrm>
              <a:off x="4489418" y="2219386"/>
              <a:ext cx="426720" cy="400110"/>
            </a:xfrm>
            <a:prstGeom prst="rect">
              <a:avLst/>
            </a:prstGeom>
            <a:noFill/>
          </p:spPr>
          <p:txBody>
            <a:bodyPr wrap="none" rtlCol="0">
              <a:spAutoFit/>
            </a:bodyPr>
            <a:lstStyle/>
            <a:p>
              <a:r>
                <a:rPr lang="es-ES_tradnl" sz="2000" dirty="0" smtClean="0"/>
                <a:t>Cl</a:t>
              </a:r>
              <a:endParaRPr lang="es-AR" sz="2000" dirty="0"/>
            </a:p>
          </p:txBody>
        </p:sp>
        <p:sp>
          <p:nvSpPr>
            <p:cNvPr id="50" name="49 CuadroTexto"/>
            <p:cNvSpPr txBox="1"/>
            <p:nvPr/>
          </p:nvSpPr>
          <p:spPr>
            <a:xfrm>
              <a:off x="5065482" y="2839288"/>
              <a:ext cx="370614" cy="400110"/>
            </a:xfrm>
            <a:prstGeom prst="rect">
              <a:avLst/>
            </a:prstGeom>
            <a:noFill/>
          </p:spPr>
          <p:txBody>
            <a:bodyPr wrap="none" rtlCol="0">
              <a:spAutoFit/>
            </a:bodyPr>
            <a:lstStyle/>
            <a:p>
              <a:r>
                <a:rPr lang="es-ES_tradnl" sz="2000" dirty="0" smtClean="0"/>
                <a:t>H</a:t>
              </a:r>
              <a:endParaRPr lang="es-AR" sz="2000" dirty="0"/>
            </a:p>
          </p:txBody>
        </p:sp>
      </p:grpSp>
      <p:sp>
        <p:nvSpPr>
          <p:cNvPr id="51" name="50 Abrir corchete"/>
          <p:cNvSpPr/>
          <p:nvPr/>
        </p:nvSpPr>
        <p:spPr bwMode="auto">
          <a:xfrm>
            <a:off x="3491880" y="2348880"/>
            <a:ext cx="72008" cy="2736304"/>
          </a:xfrm>
          <a:prstGeom prst="lef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52" name="51 Cerrar corchete"/>
          <p:cNvSpPr/>
          <p:nvPr/>
        </p:nvSpPr>
        <p:spPr bwMode="auto">
          <a:xfrm>
            <a:off x="7596336" y="2360214"/>
            <a:ext cx="72000" cy="2736000"/>
          </a:xfrm>
          <a:prstGeom prst="rightBracke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cxnSp>
        <p:nvCxnSpPr>
          <p:cNvPr id="54" name="53 Conector recto"/>
          <p:cNvCxnSpPr/>
          <p:nvPr/>
        </p:nvCxnSpPr>
        <p:spPr bwMode="auto">
          <a:xfrm>
            <a:off x="5517984" y="2387510"/>
            <a:ext cx="0" cy="2736000"/>
          </a:xfrm>
          <a:prstGeom prst="line">
            <a:avLst/>
          </a:prstGeom>
          <a:solidFill>
            <a:schemeClr val="accent1"/>
          </a:solidFill>
          <a:ln w="28575" cap="flat" cmpd="sng" algn="ctr">
            <a:solidFill>
              <a:srgbClr val="00FF00"/>
            </a:solidFill>
            <a:prstDash val="dash"/>
            <a:round/>
            <a:headEnd type="none" w="med" len="med"/>
            <a:tailEnd type="none" w="med" len="med"/>
          </a:ln>
          <a:effectLst/>
        </p:spPr>
      </p:cxnSp>
    </p:spTree>
    <p:extLst>
      <p:ext uri="{BB962C8B-B14F-4D97-AF65-F5344CB8AC3E}">
        <p14:creationId xmlns:p14="http://schemas.microsoft.com/office/powerpoint/2010/main" val="26997439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21</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cxnSp>
        <p:nvCxnSpPr>
          <p:cNvPr id="9" name="8 Conector recto"/>
          <p:cNvCxnSpPr/>
          <p:nvPr/>
        </p:nvCxnSpPr>
        <p:spPr bwMode="auto">
          <a:xfrm>
            <a:off x="409184" y="5949280"/>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
        <p:nvSpPr>
          <p:cNvPr id="8" name="7 Rectángulo"/>
          <p:cNvSpPr/>
          <p:nvPr/>
        </p:nvSpPr>
        <p:spPr>
          <a:xfrm>
            <a:off x="1196561" y="1844824"/>
            <a:ext cx="6750887"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rPr>
              <a:t>DESPLAZAMIENTO</a:t>
            </a:r>
          </a:p>
          <a:p>
            <a:pPr algn="ctr"/>
            <a:r>
              <a:rPr lang="es-ES" sz="5400" b="1" cap="none" spc="0"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rPr>
              <a:t>QUÍMICO</a:t>
            </a:r>
            <a:endParaRPr lang="es-ES" sz="5400" b="1" cap="none" spc="0" dirty="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endParaRPr>
          </a:p>
        </p:txBody>
      </p:sp>
      <p:pic>
        <p:nvPicPr>
          <p:cNvPr id="11" name="Content Placeholder 3" descr="figura13.21.jpg"/>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339752" y="3568711"/>
            <a:ext cx="4867449" cy="2308561"/>
          </a:xfrm>
        </p:spPr>
      </p:pic>
    </p:spTree>
    <p:extLst>
      <p:ext uri="{BB962C8B-B14F-4D97-AF65-F5344CB8AC3E}">
        <p14:creationId xmlns:p14="http://schemas.microsoft.com/office/powerpoint/2010/main" val="40434495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22</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solidFill>
                  <a:srgbClr val="FFFF00"/>
                </a:solidFill>
                <a:latin typeface="Tahoma" pitchFamily="34" charset="0"/>
                <a:cs typeface="Tahoma" pitchFamily="34" charset="0"/>
              </a:rPr>
              <a:t>Apantallamiento de protones</a:t>
            </a:r>
          </a:p>
          <a:p>
            <a:pPr marL="0" indent="0" algn="just">
              <a:buClr>
                <a:srgbClr val="00FF00"/>
              </a:buClr>
              <a:buNone/>
            </a:pPr>
            <a:r>
              <a:rPr lang="es-AR" sz="2000" dirty="0" smtClean="0">
                <a:latin typeface="Tahoma" pitchFamily="34" charset="0"/>
                <a:cs typeface="Tahoma" pitchFamily="34" charset="0"/>
              </a:rPr>
              <a:t>Las </a:t>
            </a:r>
            <a:r>
              <a:rPr lang="es-AR" sz="2000" dirty="0">
                <a:latin typeface="Tahoma" pitchFamily="34" charset="0"/>
                <a:cs typeface="Tahoma" pitchFamily="34" charset="0"/>
              </a:rPr>
              <a:t>frecuencias de resonancia de cada núcleo </a:t>
            </a:r>
            <a:r>
              <a:rPr lang="es-AR" sz="2000" dirty="0" smtClean="0">
                <a:latin typeface="Tahoma" pitchFamily="34" charset="0"/>
                <a:cs typeface="Tahoma" pitchFamily="34" charset="0"/>
              </a:rPr>
              <a:t>se encuentran influenciadas por </a:t>
            </a:r>
            <a:r>
              <a:rPr lang="es-AR" sz="2000" dirty="0">
                <a:latin typeface="Tahoma" pitchFamily="34" charset="0"/>
                <a:cs typeface="Tahoma" pitchFamily="34" charset="0"/>
              </a:rPr>
              <a:t>los electrones que rodean a </a:t>
            </a:r>
            <a:r>
              <a:rPr lang="es-AR" sz="2000" dirty="0" smtClean="0">
                <a:latin typeface="Tahoma" pitchFamily="34" charset="0"/>
                <a:cs typeface="Tahoma" pitchFamily="34" charset="0"/>
              </a:rPr>
              <a:t>ese núcleo</a:t>
            </a:r>
            <a:r>
              <a:rPr lang="es-AR" sz="2000" dirty="0">
                <a:latin typeface="Tahoma" pitchFamily="34" charset="0"/>
                <a:cs typeface="Tahoma" pitchFamily="34" charset="0"/>
              </a:rPr>
              <a:t>. Cuando sometemos a un núcleo a un campo magnético externo </a:t>
            </a:r>
            <a:r>
              <a:rPr lang="es-AR" sz="2000" b="1" i="1" dirty="0">
                <a:latin typeface="Tahoma" pitchFamily="34" charset="0"/>
                <a:cs typeface="Tahoma" pitchFamily="34" charset="0"/>
              </a:rPr>
              <a:t>B</a:t>
            </a:r>
            <a:r>
              <a:rPr lang="es-AR" sz="2000" b="1" i="1" baseline="-25000" dirty="0">
                <a:latin typeface="Tahoma" pitchFamily="34" charset="0"/>
                <a:cs typeface="Tahoma" pitchFamily="34" charset="0"/>
              </a:rPr>
              <a:t>0</a:t>
            </a:r>
            <a:r>
              <a:rPr lang="es-AR" sz="2000" dirty="0">
                <a:latin typeface="Tahoma" pitchFamily="34" charset="0"/>
                <a:cs typeface="Tahoma" pitchFamily="34" charset="0"/>
              </a:rPr>
              <a:t> </a:t>
            </a:r>
            <a:r>
              <a:rPr lang="es-AR" sz="2000" dirty="0" smtClean="0">
                <a:latin typeface="Tahoma" pitchFamily="34" charset="0"/>
                <a:cs typeface="Tahoma" pitchFamily="34" charset="0"/>
              </a:rPr>
              <a:t>la nube </a:t>
            </a:r>
            <a:r>
              <a:rPr lang="es-AR" sz="2000" dirty="0">
                <a:latin typeface="Tahoma" pitchFamily="34" charset="0"/>
                <a:cs typeface="Tahoma" pitchFamily="34" charset="0"/>
              </a:rPr>
              <a:t>electrónica que lo rodea se opone a él creando un campo apantallante</a:t>
            </a:r>
            <a:r>
              <a:rPr lang="es-AR" sz="2000" dirty="0" smtClean="0">
                <a:latin typeface="Tahoma" pitchFamily="34" charset="0"/>
                <a:cs typeface="Tahoma" pitchFamily="34" charset="0"/>
              </a:rPr>
              <a:t>. (</a:t>
            </a:r>
            <a:r>
              <a:rPr lang="es-AR" sz="2000" i="1" dirty="0" smtClean="0">
                <a:latin typeface="Tahoma" pitchFamily="34" charset="0"/>
                <a:cs typeface="Tahoma" pitchFamily="34" charset="0"/>
              </a:rPr>
              <a:t>corrientes diamagnéticas</a:t>
            </a:r>
            <a:r>
              <a:rPr lang="es-AR" sz="2000" dirty="0" smtClean="0">
                <a:latin typeface="Tahoma" pitchFamily="34" charset="0"/>
                <a:cs typeface="Tahoma" pitchFamily="34" charset="0"/>
              </a:rPr>
              <a:t>)</a:t>
            </a: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r>
              <a:rPr lang="es-AR" sz="2000" dirty="0">
                <a:latin typeface="Tahoma" pitchFamily="34" charset="0"/>
                <a:cs typeface="Tahoma" pitchFamily="34" charset="0"/>
              </a:rPr>
              <a:t>El resultado es que el campo magnético </a:t>
            </a:r>
            <a:r>
              <a:rPr lang="es-AR" sz="2000" dirty="0" smtClean="0">
                <a:latin typeface="Tahoma" pitchFamily="34" charset="0"/>
                <a:cs typeface="Tahoma" pitchFamily="34" charset="0"/>
              </a:rPr>
              <a:t>efectivo (</a:t>
            </a:r>
            <a:r>
              <a:rPr lang="es-AR" sz="2000" i="1" dirty="0" err="1" smtClean="0">
                <a:latin typeface="Tahoma" pitchFamily="34" charset="0"/>
                <a:cs typeface="Tahoma" pitchFamily="34" charset="0"/>
              </a:rPr>
              <a:t>B</a:t>
            </a:r>
            <a:r>
              <a:rPr lang="es-AR" sz="2000" i="1" baseline="-25000" dirty="0" err="1" smtClean="0">
                <a:latin typeface="Tahoma" pitchFamily="34" charset="0"/>
                <a:cs typeface="Tahoma" pitchFamily="34" charset="0"/>
              </a:rPr>
              <a:t>efec</a:t>
            </a:r>
            <a:r>
              <a:rPr lang="es-AR" sz="2000" i="1" baseline="-25000" dirty="0" smtClean="0">
                <a:latin typeface="Tahoma" pitchFamily="34" charset="0"/>
                <a:cs typeface="Tahoma" pitchFamily="34" charset="0"/>
              </a:rPr>
              <a:t>.</a:t>
            </a:r>
            <a:r>
              <a:rPr lang="es-AR" sz="2000" dirty="0" smtClean="0">
                <a:latin typeface="Tahoma" pitchFamily="34" charset="0"/>
                <a:cs typeface="Tahoma" pitchFamily="34" charset="0"/>
              </a:rPr>
              <a:t>) </a:t>
            </a:r>
            <a:r>
              <a:rPr lang="es-AR" sz="2000" dirty="0">
                <a:latin typeface="Tahoma" pitchFamily="34" charset="0"/>
                <a:cs typeface="Tahoma" pitchFamily="34" charset="0"/>
              </a:rPr>
              <a:t>en el núcleo va a ser </a:t>
            </a:r>
            <a:r>
              <a:rPr lang="es-AR" sz="2000" dirty="0" smtClean="0">
                <a:latin typeface="Tahoma" pitchFamily="34" charset="0"/>
                <a:cs typeface="Tahoma" pitchFamily="34" charset="0"/>
              </a:rPr>
              <a:t>menor que </a:t>
            </a:r>
            <a:r>
              <a:rPr lang="es-AR" sz="2000" dirty="0">
                <a:latin typeface="Tahoma" pitchFamily="34" charset="0"/>
                <a:cs typeface="Tahoma" pitchFamily="34" charset="0"/>
              </a:rPr>
              <a:t>el campo magnético </a:t>
            </a:r>
            <a:r>
              <a:rPr lang="es-AR" sz="2000" dirty="0" smtClean="0">
                <a:latin typeface="Tahoma" pitchFamily="34" charset="0"/>
                <a:cs typeface="Tahoma" pitchFamily="34" charset="0"/>
              </a:rPr>
              <a:t>aplicado.</a:t>
            </a:r>
            <a:endParaRPr lang="es-ES" sz="2000" dirty="0">
              <a:latin typeface="Tahoma" pitchFamily="34" charset="0"/>
              <a:cs typeface="Tahoma" pitchFamily="34" charset="0"/>
            </a:endParaRP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grpSp>
        <p:nvGrpSpPr>
          <p:cNvPr id="18" name="17 Grupo"/>
          <p:cNvGrpSpPr/>
          <p:nvPr/>
        </p:nvGrpSpPr>
        <p:grpSpPr>
          <a:xfrm>
            <a:off x="1415261" y="3789040"/>
            <a:ext cx="3156739" cy="1440160"/>
            <a:chOff x="2567389" y="3645024"/>
            <a:chExt cx="3156739" cy="1440160"/>
          </a:xfrm>
        </p:grpSpPr>
        <p:cxnSp>
          <p:nvCxnSpPr>
            <p:cNvPr id="8" name="7 Conector recto de flecha"/>
            <p:cNvCxnSpPr/>
            <p:nvPr/>
          </p:nvCxnSpPr>
          <p:spPr bwMode="auto">
            <a:xfrm flipV="1">
              <a:off x="3059832" y="3645024"/>
              <a:ext cx="0" cy="1440160"/>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sp>
          <p:nvSpPr>
            <p:cNvPr id="5" name="4 Elipse"/>
            <p:cNvSpPr/>
            <p:nvPr/>
          </p:nvSpPr>
          <p:spPr bwMode="auto">
            <a:xfrm>
              <a:off x="4355976" y="4221088"/>
              <a:ext cx="346979" cy="360040"/>
            </a:xfrm>
            <a:prstGeom prst="ellipse">
              <a:avLst/>
            </a:prstGeom>
            <a:solidFill>
              <a:srgbClr val="333300"/>
            </a:solidFill>
            <a:ln w="9525" cap="flat" cmpd="sng" algn="ctr">
              <a:solidFill>
                <a:srgbClr val="00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rPr>
                <a:t>N</a:t>
              </a:r>
              <a:endParaRPr kumimoji="0" lang="es-AR" sz="1800" b="0" i="0" u="none" strike="noStrike" cap="none" normalizeH="0" baseline="0" dirty="0" smtClean="0">
                <a:ln>
                  <a:noFill/>
                </a:ln>
                <a:solidFill>
                  <a:schemeClr val="tx1"/>
                </a:solidFill>
                <a:effectLst/>
                <a:latin typeface="Times New Roman" pitchFamily="18" charset="0"/>
              </a:endParaRPr>
            </a:p>
          </p:txBody>
        </p:sp>
        <p:sp>
          <p:nvSpPr>
            <p:cNvPr id="9" name="8 Elipse"/>
            <p:cNvSpPr/>
            <p:nvPr/>
          </p:nvSpPr>
          <p:spPr bwMode="auto">
            <a:xfrm>
              <a:off x="3419872" y="4077072"/>
              <a:ext cx="2304256" cy="57606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0" name="9 Elipse"/>
            <p:cNvSpPr/>
            <p:nvPr/>
          </p:nvSpPr>
          <p:spPr bwMode="auto">
            <a:xfrm>
              <a:off x="3347864" y="4221088"/>
              <a:ext cx="216024" cy="216024"/>
            </a:xfrm>
            <a:prstGeom prst="ellipse">
              <a:avLst/>
            </a:prstGeom>
            <a:solidFill>
              <a:srgbClr val="FF0066"/>
            </a:solidFill>
            <a:ln w="9525" cap="flat" cmpd="sng" algn="ctr">
              <a:solidFill>
                <a:srgbClr val="33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rPr>
                <a:t>e</a:t>
              </a:r>
              <a:endParaRPr kumimoji="0" lang="es-AR" sz="1800" b="0" i="0" u="none" strike="noStrike" cap="none" normalizeH="0" baseline="0" dirty="0" smtClean="0">
                <a:ln>
                  <a:noFill/>
                </a:ln>
                <a:solidFill>
                  <a:schemeClr val="tx1"/>
                </a:solidFill>
                <a:effectLst/>
                <a:latin typeface="Times New Roman" pitchFamily="18" charset="0"/>
              </a:endParaRPr>
            </a:p>
          </p:txBody>
        </p:sp>
        <p:cxnSp>
          <p:nvCxnSpPr>
            <p:cNvPr id="12" name="11 Conector recto de flecha"/>
            <p:cNvCxnSpPr/>
            <p:nvPr/>
          </p:nvCxnSpPr>
          <p:spPr bwMode="auto">
            <a:xfrm>
              <a:off x="3419872" y="4437112"/>
              <a:ext cx="0" cy="432048"/>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sp>
          <p:nvSpPr>
            <p:cNvPr id="14" name="13 CuadroTexto"/>
            <p:cNvSpPr txBox="1"/>
            <p:nvPr/>
          </p:nvSpPr>
          <p:spPr>
            <a:xfrm>
              <a:off x="2567389" y="4077072"/>
              <a:ext cx="492443" cy="461665"/>
            </a:xfrm>
            <a:prstGeom prst="rect">
              <a:avLst/>
            </a:prstGeom>
            <a:noFill/>
          </p:spPr>
          <p:txBody>
            <a:bodyPr wrap="none" rtlCol="0">
              <a:spAutoFit/>
            </a:bodyPr>
            <a:lstStyle/>
            <a:p>
              <a:r>
                <a:rPr lang="es-ES_tradnl" i="1" dirty="0" smtClean="0"/>
                <a:t>B</a:t>
              </a:r>
              <a:r>
                <a:rPr lang="es-ES_tradnl" i="1" baseline="-25000" dirty="0" smtClean="0"/>
                <a:t>0</a:t>
              </a:r>
              <a:endParaRPr lang="es-AR" i="1" baseline="-25000" dirty="0"/>
            </a:p>
          </p:txBody>
        </p:sp>
        <p:sp>
          <p:nvSpPr>
            <p:cNvPr id="15" name="14 CuadroTexto"/>
            <p:cNvSpPr txBox="1"/>
            <p:nvPr/>
          </p:nvSpPr>
          <p:spPr>
            <a:xfrm>
              <a:off x="3460816" y="4583829"/>
              <a:ext cx="388248" cy="484133"/>
            </a:xfrm>
            <a:prstGeom prst="rect">
              <a:avLst/>
            </a:prstGeom>
            <a:noFill/>
          </p:spPr>
          <p:txBody>
            <a:bodyPr wrap="none" rtlCol="0">
              <a:spAutoFit/>
            </a:bodyPr>
            <a:lstStyle/>
            <a:p>
              <a:r>
                <a:rPr lang="es-ES_tradnl" sz="2000" dirty="0" smtClean="0"/>
                <a:t>b</a:t>
              </a:r>
              <a:r>
                <a:rPr lang="es-ES_tradnl" sz="2000" baseline="-25000" dirty="0" smtClean="0"/>
                <a:t>e</a:t>
              </a:r>
              <a:endParaRPr lang="es-AR" sz="2000" baseline="-25000" dirty="0"/>
            </a:p>
          </p:txBody>
        </p:sp>
        <p:cxnSp>
          <p:nvCxnSpPr>
            <p:cNvPr id="16" name="15 Conector recto de flecha"/>
            <p:cNvCxnSpPr/>
            <p:nvPr/>
          </p:nvCxnSpPr>
          <p:spPr bwMode="auto">
            <a:xfrm flipV="1">
              <a:off x="4211960" y="3645024"/>
              <a:ext cx="0" cy="1008000"/>
            </a:xfrm>
            <a:prstGeom prst="straightConnector1">
              <a:avLst/>
            </a:prstGeom>
            <a:solidFill>
              <a:schemeClr val="accent1"/>
            </a:solidFill>
            <a:ln w="28575" cap="flat" cmpd="sng" algn="ctr">
              <a:solidFill>
                <a:srgbClr val="00FF00"/>
              </a:solidFill>
              <a:prstDash val="solid"/>
              <a:round/>
              <a:headEnd type="none" w="med" len="med"/>
              <a:tailEnd type="arrow"/>
            </a:ln>
            <a:effectLst/>
          </p:spPr>
        </p:cxnSp>
        <p:sp>
          <p:nvSpPr>
            <p:cNvPr id="17" name="16 CuadroTexto"/>
            <p:cNvSpPr txBox="1"/>
            <p:nvPr/>
          </p:nvSpPr>
          <p:spPr>
            <a:xfrm>
              <a:off x="3951224" y="4635720"/>
              <a:ext cx="715260" cy="400110"/>
            </a:xfrm>
            <a:prstGeom prst="rect">
              <a:avLst/>
            </a:prstGeom>
            <a:noFill/>
          </p:spPr>
          <p:txBody>
            <a:bodyPr wrap="none" rtlCol="0">
              <a:spAutoFit/>
            </a:bodyPr>
            <a:lstStyle/>
            <a:p>
              <a:r>
                <a:rPr lang="es-ES_tradnl" sz="2000" i="1" dirty="0" smtClean="0"/>
                <a:t>B</a:t>
              </a:r>
              <a:r>
                <a:rPr lang="es-ES_tradnl" sz="2000" i="1" baseline="-25000" dirty="0" smtClean="0"/>
                <a:t>0</a:t>
              </a:r>
              <a:r>
                <a:rPr lang="es-ES_tradnl" sz="2000" dirty="0" smtClean="0"/>
                <a:t>-b</a:t>
              </a:r>
              <a:r>
                <a:rPr lang="es-ES_tradnl" sz="2000" baseline="-25000" dirty="0" smtClean="0"/>
                <a:t>e</a:t>
              </a:r>
              <a:endParaRPr lang="es-AR" sz="2000" baseline="-25000" dirty="0"/>
            </a:p>
          </p:txBody>
        </p:sp>
      </p:grpSp>
      <p:sp>
        <p:nvSpPr>
          <p:cNvPr id="19" name="18 CuadroTexto"/>
          <p:cNvSpPr txBox="1"/>
          <p:nvPr/>
        </p:nvSpPr>
        <p:spPr>
          <a:xfrm>
            <a:off x="3131840" y="3645024"/>
            <a:ext cx="659155" cy="400110"/>
          </a:xfrm>
          <a:prstGeom prst="rect">
            <a:avLst/>
          </a:prstGeom>
          <a:noFill/>
        </p:spPr>
        <p:txBody>
          <a:bodyPr wrap="none" rtlCol="0">
            <a:spAutoFit/>
          </a:bodyPr>
          <a:lstStyle/>
          <a:p>
            <a:r>
              <a:rPr lang="es-ES_tradnl" sz="2000" i="1" dirty="0" err="1" smtClean="0"/>
              <a:t>B</a:t>
            </a:r>
            <a:r>
              <a:rPr lang="es-ES_tradnl" sz="2000" i="1" baseline="-25000" dirty="0" err="1" smtClean="0"/>
              <a:t>efec</a:t>
            </a:r>
            <a:r>
              <a:rPr lang="es-ES_tradnl" sz="2000" i="1" baseline="-25000" dirty="0" smtClean="0"/>
              <a:t>.</a:t>
            </a:r>
            <a:endParaRPr lang="es-AR" sz="2000" i="1" baseline="-25000" dirty="0"/>
          </a:p>
        </p:txBody>
      </p:sp>
      <p:sp>
        <p:nvSpPr>
          <p:cNvPr id="20" name="19 CuadroTexto"/>
          <p:cNvSpPr txBox="1"/>
          <p:nvPr/>
        </p:nvSpPr>
        <p:spPr>
          <a:xfrm>
            <a:off x="4932040" y="4045134"/>
            <a:ext cx="3565400" cy="1015663"/>
          </a:xfrm>
          <a:prstGeom prst="rect">
            <a:avLst/>
          </a:prstGeom>
          <a:noFill/>
        </p:spPr>
        <p:txBody>
          <a:bodyPr wrap="none" rtlCol="0">
            <a:spAutoFit/>
          </a:bodyPr>
          <a:lstStyle/>
          <a:p>
            <a:r>
              <a:rPr lang="es-ES_tradnl" sz="2000" i="1" dirty="0" err="1" smtClean="0"/>
              <a:t>B</a:t>
            </a:r>
            <a:r>
              <a:rPr lang="es-ES_tradnl" sz="2000" i="1" baseline="-25000" dirty="0" err="1" smtClean="0"/>
              <a:t>efec</a:t>
            </a:r>
            <a:r>
              <a:rPr lang="es-ES_tradnl" sz="2000" i="1" baseline="-25000" dirty="0" smtClean="0"/>
              <a:t>.</a:t>
            </a:r>
            <a:r>
              <a:rPr lang="es-ES_tradnl" sz="2000" dirty="0" smtClean="0"/>
              <a:t> = </a:t>
            </a:r>
            <a:r>
              <a:rPr lang="es-ES_tradnl" sz="2000" i="1" dirty="0" smtClean="0"/>
              <a:t>B</a:t>
            </a:r>
            <a:r>
              <a:rPr lang="es-ES_tradnl" sz="2000" i="1" baseline="-25000" dirty="0" smtClean="0"/>
              <a:t>0</a:t>
            </a:r>
            <a:r>
              <a:rPr lang="es-ES_tradnl" sz="2000" dirty="0" smtClean="0"/>
              <a:t>-</a:t>
            </a:r>
            <a:r>
              <a:rPr lang="el-GR" sz="2000" dirty="0" smtClean="0">
                <a:latin typeface="Times New Roman"/>
                <a:cs typeface="Times New Roman"/>
              </a:rPr>
              <a:t>σ</a:t>
            </a:r>
            <a:r>
              <a:rPr lang="es-ES_tradnl" sz="2000" i="1" dirty="0" smtClean="0">
                <a:latin typeface="Times New Roman"/>
                <a:cs typeface="Times New Roman"/>
              </a:rPr>
              <a:t>B</a:t>
            </a:r>
            <a:r>
              <a:rPr lang="es-ES_tradnl" sz="2000" i="1" baseline="-25000" dirty="0" smtClean="0">
                <a:latin typeface="Times New Roman"/>
                <a:cs typeface="Times New Roman"/>
              </a:rPr>
              <a:t>0</a:t>
            </a:r>
            <a:r>
              <a:rPr lang="es-ES_tradnl" sz="2000" dirty="0" smtClean="0">
                <a:latin typeface="Times New Roman"/>
                <a:cs typeface="Times New Roman"/>
              </a:rPr>
              <a:t> = </a:t>
            </a:r>
            <a:r>
              <a:rPr lang="es-ES_tradnl" sz="2000" i="1" dirty="0" smtClean="0">
                <a:latin typeface="Times New Roman"/>
                <a:cs typeface="Times New Roman"/>
              </a:rPr>
              <a:t>B</a:t>
            </a:r>
            <a:r>
              <a:rPr lang="es-ES_tradnl" sz="2000" i="1" baseline="-25000" dirty="0" smtClean="0">
                <a:latin typeface="Times New Roman"/>
                <a:cs typeface="Times New Roman"/>
              </a:rPr>
              <a:t>0</a:t>
            </a:r>
            <a:r>
              <a:rPr lang="es-ES_tradnl" sz="2000" dirty="0" smtClean="0">
                <a:latin typeface="Times New Roman"/>
                <a:cs typeface="Times New Roman"/>
              </a:rPr>
              <a:t>*(1-</a:t>
            </a:r>
            <a:r>
              <a:rPr lang="el-GR" sz="2000" dirty="0" smtClean="0">
                <a:latin typeface="Times New Roman"/>
                <a:cs typeface="Times New Roman"/>
              </a:rPr>
              <a:t>σ</a:t>
            </a:r>
            <a:r>
              <a:rPr lang="es-ES_tradnl" sz="2000" dirty="0" smtClean="0">
                <a:latin typeface="Times New Roman"/>
                <a:cs typeface="Times New Roman"/>
              </a:rPr>
              <a:t>)</a:t>
            </a:r>
          </a:p>
          <a:p>
            <a:r>
              <a:rPr lang="el-GR" sz="2000" dirty="0" smtClean="0">
                <a:latin typeface="Times New Roman"/>
                <a:cs typeface="Times New Roman"/>
              </a:rPr>
              <a:t>σ</a:t>
            </a:r>
            <a:r>
              <a:rPr lang="es-ES_tradnl" sz="2000" dirty="0" smtClean="0">
                <a:latin typeface="Times New Roman"/>
                <a:cs typeface="Times New Roman"/>
              </a:rPr>
              <a:t> = constante de apantallamiento</a:t>
            </a:r>
          </a:p>
          <a:p>
            <a:r>
              <a:rPr lang="es-ES_tradnl" sz="2000" dirty="0" smtClean="0">
                <a:latin typeface="Times New Roman"/>
                <a:cs typeface="Times New Roman"/>
              </a:rPr>
              <a:t>(densidad electrónica)</a:t>
            </a:r>
            <a:endParaRPr lang="es-AR" sz="2000" dirty="0"/>
          </a:p>
        </p:txBody>
      </p:sp>
    </p:spTree>
    <p:extLst>
      <p:ext uri="{BB962C8B-B14F-4D97-AF65-F5344CB8AC3E}">
        <p14:creationId xmlns:p14="http://schemas.microsoft.com/office/powerpoint/2010/main" val="2184186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23</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solidFill>
                  <a:srgbClr val="FFFF00"/>
                </a:solidFill>
                <a:latin typeface="Tahoma" pitchFamily="34" charset="0"/>
                <a:cs typeface="Tahoma" pitchFamily="34" charset="0"/>
              </a:rPr>
              <a:t>Definición </a:t>
            </a:r>
          </a:p>
          <a:p>
            <a:pPr marL="0" indent="0" algn="just">
              <a:buClr>
                <a:srgbClr val="00FF00"/>
              </a:buClr>
              <a:buNone/>
            </a:pPr>
            <a:r>
              <a:rPr lang="es-AR" sz="2000" dirty="0">
                <a:latin typeface="Tahoma" pitchFamily="34" charset="0"/>
                <a:cs typeface="Tahoma" pitchFamily="34" charset="0"/>
              </a:rPr>
              <a:t>El </a:t>
            </a:r>
            <a:r>
              <a:rPr lang="es-AR" sz="2000" dirty="0" smtClean="0">
                <a:latin typeface="Tahoma" pitchFamily="34" charset="0"/>
                <a:cs typeface="Tahoma" pitchFamily="34" charset="0"/>
              </a:rPr>
              <a:t>desplazamiento </a:t>
            </a:r>
            <a:r>
              <a:rPr lang="es-AR" sz="2000" dirty="0">
                <a:latin typeface="Tahoma" pitchFamily="34" charset="0"/>
                <a:cs typeface="Tahoma" pitchFamily="34" charset="0"/>
              </a:rPr>
              <a:t>químico al que debe aparecer un determinado núcleo vendrá </a:t>
            </a:r>
            <a:r>
              <a:rPr lang="es-AR" sz="2000" dirty="0" smtClean="0">
                <a:latin typeface="Tahoma" pitchFamily="34" charset="0"/>
                <a:cs typeface="Tahoma" pitchFamily="34" charset="0"/>
              </a:rPr>
              <a:t>dado por </a:t>
            </a:r>
            <a:r>
              <a:rPr lang="es-AR" sz="2000" dirty="0">
                <a:latin typeface="Tahoma" pitchFamily="34" charset="0"/>
                <a:cs typeface="Tahoma" pitchFamily="34" charset="0"/>
              </a:rPr>
              <a:t>la diferencia entre las constantes de apantallamiento de dos núcleos (</a:t>
            </a:r>
            <a:r>
              <a:rPr lang="es-AR" sz="2000" i="1" dirty="0" err="1">
                <a:latin typeface="Tahoma" pitchFamily="34" charset="0"/>
                <a:cs typeface="Tahoma" pitchFamily="34" charset="0"/>
              </a:rPr>
              <a:t>σ</a:t>
            </a:r>
            <a:r>
              <a:rPr lang="es-AR" sz="2000" i="1" baseline="-25000" dirty="0" err="1">
                <a:latin typeface="Tahoma" pitchFamily="34" charset="0"/>
                <a:cs typeface="Tahoma" pitchFamily="34" charset="0"/>
              </a:rPr>
              <a:t>ref</a:t>
            </a:r>
            <a:r>
              <a:rPr lang="es-AR" sz="2000" i="1" dirty="0">
                <a:latin typeface="Tahoma" pitchFamily="34" charset="0"/>
                <a:cs typeface="Tahoma" pitchFamily="34" charset="0"/>
              </a:rPr>
              <a:t> – </a:t>
            </a:r>
            <a:r>
              <a:rPr lang="es-AR" sz="2000" i="1" dirty="0" err="1" smtClean="0">
                <a:latin typeface="Tahoma" pitchFamily="34" charset="0"/>
                <a:cs typeface="Tahoma" pitchFamily="34" charset="0"/>
              </a:rPr>
              <a:t>σ</a:t>
            </a:r>
            <a:r>
              <a:rPr lang="es-AR" sz="2000" i="1" baseline="-25000" dirty="0" err="1" smtClean="0">
                <a:latin typeface="Tahoma" pitchFamily="34" charset="0"/>
                <a:cs typeface="Tahoma" pitchFamily="34" charset="0"/>
              </a:rPr>
              <a:t>s</a:t>
            </a:r>
            <a:r>
              <a:rPr lang="es-AR" sz="2000" dirty="0" smtClean="0">
                <a:latin typeface="Tahoma" pitchFamily="34" charset="0"/>
                <a:cs typeface="Tahoma" pitchFamily="34" charset="0"/>
              </a:rPr>
              <a:t>) ya </a:t>
            </a:r>
            <a:r>
              <a:rPr lang="es-AR" sz="2000" dirty="0">
                <a:latin typeface="Tahoma" pitchFamily="34" charset="0"/>
                <a:cs typeface="Tahoma" pitchFamily="34" charset="0"/>
              </a:rPr>
              <a:t>que refleja el distinto entorno </a:t>
            </a:r>
            <a:r>
              <a:rPr lang="es-AR" sz="2000" dirty="0" smtClean="0">
                <a:latin typeface="Tahoma" pitchFamily="34" charset="0"/>
                <a:cs typeface="Tahoma" pitchFamily="34" charset="0"/>
              </a:rPr>
              <a:t>electrónico </a:t>
            </a:r>
            <a:r>
              <a:rPr lang="es-AR" sz="2000" dirty="0">
                <a:latin typeface="Tahoma" pitchFamily="34" charset="0"/>
                <a:cs typeface="Tahoma" pitchFamily="34" charset="0"/>
              </a:rPr>
              <a:t>de los mismos.</a:t>
            </a:r>
          </a:p>
          <a:p>
            <a:pPr marL="0" indent="0" algn="just">
              <a:buClr>
                <a:srgbClr val="00FF00"/>
              </a:buClr>
              <a:buNone/>
            </a:pPr>
            <a:r>
              <a:rPr lang="es-AR" sz="2000" dirty="0">
                <a:latin typeface="Tahoma" pitchFamily="34" charset="0"/>
                <a:cs typeface="Tahoma" pitchFamily="34" charset="0"/>
              </a:rPr>
              <a:t>Las constantes de apantallamiento son muy difíciles de medir y lo que se hace </a:t>
            </a:r>
            <a:r>
              <a:rPr lang="es-AR" sz="2000" dirty="0" smtClean="0">
                <a:latin typeface="Tahoma" pitchFamily="34" charset="0"/>
                <a:cs typeface="Tahoma" pitchFamily="34" charset="0"/>
              </a:rPr>
              <a:t>es considerar </a:t>
            </a:r>
            <a:r>
              <a:rPr lang="es-AR" sz="2000" dirty="0">
                <a:latin typeface="Tahoma" pitchFamily="34" charset="0"/>
                <a:cs typeface="Tahoma" pitchFamily="34" charset="0"/>
              </a:rPr>
              <a:t>las diferencias entre las frecuencias de resonancia de los dos </a:t>
            </a:r>
            <a:r>
              <a:rPr lang="es-AR" sz="2000" dirty="0" smtClean="0">
                <a:latin typeface="Tahoma" pitchFamily="34" charset="0"/>
                <a:cs typeface="Tahoma" pitchFamily="34" charset="0"/>
              </a:rPr>
              <a:t>núcleos (</a:t>
            </a:r>
            <a:r>
              <a:rPr lang="es-AR" sz="2000" i="1" dirty="0" err="1" smtClean="0">
                <a:latin typeface="Tahoma" pitchFamily="34" charset="0"/>
                <a:cs typeface="Tahoma" pitchFamily="34" charset="0"/>
              </a:rPr>
              <a:t>ν</a:t>
            </a:r>
            <a:r>
              <a:rPr lang="es-AR" sz="2000" i="1" baseline="-25000" dirty="0" err="1" smtClean="0">
                <a:latin typeface="Tahoma" pitchFamily="34" charset="0"/>
                <a:cs typeface="Tahoma" pitchFamily="34" charset="0"/>
              </a:rPr>
              <a:t>s</a:t>
            </a:r>
            <a:r>
              <a:rPr lang="es-AR" sz="2000" i="1" dirty="0" smtClean="0">
                <a:latin typeface="Tahoma" pitchFamily="34" charset="0"/>
                <a:cs typeface="Tahoma" pitchFamily="34" charset="0"/>
              </a:rPr>
              <a:t> </a:t>
            </a:r>
            <a:r>
              <a:rPr lang="es-AR" sz="2000" i="1" dirty="0">
                <a:latin typeface="Tahoma" pitchFamily="34" charset="0"/>
                <a:cs typeface="Tahoma" pitchFamily="34" charset="0"/>
              </a:rPr>
              <a:t>– </a:t>
            </a:r>
            <a:r>
              <a:rPr lang="es-AR" sz="2000" i="1" dirty="0" err="1" smtClean="0">
                <a:latin typeface="Tahoma" pitchFamily="34" charset="0"/>
                <a:cs typeface="Tahoma" pitchFamily="34" charset="0"/>
              </a:rPr>
              <a:t>ν</a:t>
            </a:r>
            <a:r>
              <a:rPr lang="es-AR" sz="2000" i="1" baseline="-25000" dirty="0" err="1" smtClean="0">
                <a:latin typeface="Tahoma" pitchFamily="34" charset="0"/>
                <a:cs typeface="Tahoma" pitchFamily="34" charset="0"/>
              </a:rPr>
              <a:t>ref</a:t>
            </a:r>
            <a:r>
              <a:rPr lang="es-AR" sz="2000" dirty="0" smtClean="0">
                <a:latin typeface="Tahoma" pitchFamily="34" charset="0"/>
                <a:cs typeface="Tahoma" pitchFamily="34" charset="0"/>
              </a:rPr>
              <a:t>). Sin </a:t>
            </a:r>
            <a:r>
              <a:rPr lang="es-AR" sz="2000" dirty="0">
                <a:latin typeface="Tahoma" pitchFamily="34" charset="0"/>
                <a:cs typeface="Tahoma" pitchFamily="34" charset="0"/>
              </a:rPr>
              <a:t>embargo, los núcleos absorben en el rango de radiofrecuencias (MHz) y </a:t>
            </a:r>
            <a:r>
              <a:rPr lang="es-AR" sz="2000" dirty="0" smtClean="0">
                <a:latin typeface="Tahoma" pitchFamily="34" charset="0"/>
                <a:cs typeface="Tahoma" pitchFamily="34" charset="0"/>
              </a:rPr>
              <a:t>sería incómodo </a:t>
            </a:r>
            <a:r>
              <a:rPr lang="es-AR" sz="2000" dirty="0">
                <a:latin typeface="Tahoma" pitchFamily="34" charset="0"/>
                <a:cs typeface="Tahoma" pitchFamily="34" charset="0"/>
              </a:rPr>
              <a:t>manejar números tan grandes</a:t>
            </a:r>
            <a:r>
              <a:rPr lang="es-AR" sz="2000" dirty="0" smtClean="0">
                <a:latin typeface="Tahoma" pitchFamily="34" charset="0"/>
                <a:cs typeface="Tahoma" pitchFamily="34" charset="0"/>
              </a:rPr>
              <a:t>.</a:t>
            </a:r>
          </a:p>
          <a:p>
            <a:pPr marL="0" indent="0" algn="just">
              <a:buClr>
                <a:srgbClr val="00FF00"/>
              </a:buClr>
              <a:buNone/>
            </a:pPr>
            <a:r>
              <a:rPr lang="es-AR" sz="2000" dirty="0" smtClean="0">
                <a:latin typeface="Tahoma" pitchFamily="34" charset="0"/>
                <a:cs typeface="Tahoma" pitchFamily="34" charset="0"/>
              </a:rPr>
              <a:t>Por </a:t>
            </a:r>
            <a:r>
              <a:rPr lang="es-AR" sz="2000" dirty="0">
                <a:latin typeface="Tahoma" pitchFamily="34" charset="0"/>
                <a:cs typeface="Tahoma" pitchFamily="34" charset="0"/>
              </a:rPr>
              <a:t>otro lado, la frecuencia depende </a:t>
            </a:r>
            <a:r>
              <a:rPr lang="es-AR" sz="2000" dirty="0" smtClean="0">
                <a:latin typeface="Tahoma" pitchFamily="34" charset="0"/>
                <a:cs typeface="Tahoma" pitchFamily="34" charset="0"/>
              </a:rPr>
              <a:t>del campo </a:t>
            </a:r>
            <a:r>
              <a:rPr lang="es-AR" sz="2000" dirty="0">
                <a:latin typeface="Tahoma" pitchFamily="34" charset="0"/>
                <a:cs typeface="Tahoma" pitchFamily="34" charset="0"/>
              </a:rPr>
              <a:t>magnético aplicado </a:t>
            </a:r>
            <a:r>
              <a:rPr lang="es-AR" sz="2000" i="1" dirty="0">
                <a:latin typeface="Tahoma" pitchFamily="34" charset="0"/>
                <a:cs typeface="Tahoma" pitchFamily="34" charset="0"/>
              </a:rPr>
              <a:t>B</a:t>
            </a:r>
            <a:r>
              <a:rPr lang="es-AR" sz="2000" i="1" baseline="-25000" dirty="0">
                <a:latin typeface="Tahoma" pitchFamily="34" charset="0"/>
                <a:cs typeface="Tahoma" pitchFamily="34" charset="0"/>
              </a:rPr>
              <a:t>0</a:t>
            </a:r>
            <a:r>
              <a:rPr lang="es-AR" sz="2000" dirty="0">
                <a:latin typeface="Tahoma" pitchFamily="34" charset="0"/>
                <a:cs typeface="Tahoma" pitchFamily="34" charset="0"/>
              </a:rPr>
              <a:t> por lo que si utilizáramos esta notación los valores </a:t>
            </a:r>
            <a:r>
              <a:rPr lang="es-AR" sz="2000" dirty="0" smtClean="0">
                <a:latin typeface="Tahoma" pitchFamily="34" charset="0"/>
                <a:cs typeface="Tahoma" pitchFamily="34" charset="0"/>
              </a:rPr>
              <a:t>de desplazamiento </a:t>
            </a:r>
            <a:r>
              <a:rPr lang="es-AR" sz="2000" dirty="0">
                <a:latin typeface="Tahoma" pitchFamily="34" charset="0"/>
                <a:cs typeface="Tahoma" pitchFamily="34" charset="0"/>
              </a:rPr>
              <a:t>químico serían diferentes según el valor del campo </a:t>
            </a:r>
            <a:r>
              <a:rPr lang="es-AR" sz="2000" dirty="0" smtClean="0">
                <a:latin typeface="Tahoma" pitchFamily="34" charset="0"/>
                <a:cs typeface="Tahoma" pitchFamily="34" charset="0"/>
              </a:rPr>
              <a:t>magnético. </a:t>
            </a:r>
            <a:endParaRPr lang="es-ES" sz="2000" dirty="0">
              <a:latin typeface="Tahoma" pitchFamily="34" charset="0"/>
              <a:cs typeface="Tahoma" pitchFamily="34" charset="0"/>
            </a:endParaRP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26377558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24</a:t>
            </a:fld>
            <a:endParaRPr lang="es-ES"/>
          </a:p>
        </p:txBody>
      </p:sp>
      <mc:AlternateContent xmlns:mc="http://schemas.openxmlformats.org/markup-compatibility/2006" xmlns:a14="http://schemas.microsoft.com/office/drawing/2010/main">
        <mc:Choice Requires="a14">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solidFill>
                      <a:srgbClr val="FFFF00"/>
                    </a:solidFill>
                    <a:latin typeface="Tahoma" pitchFamily="34" charset="0"/>
                    <a:cs typeface="Tahoma" pitchFamily="34" charset="0"/>
                  </a:rPr>
                  <a:t>Definición </a:t>
                </a:r>
              </a:p>
              <a:p>
                <a:pPr marL="0" indent="0">
                  <a:buClr>
                    <a:srgbClr val="00FF00"/>
                  </a:buClr>
                  <a:buNone/>
                </a:pPr>
                <a:endParaRPr lang="es-ES" sz="2000" dirty="0">
                  <a:solidFill>
                    <a:srgbClr val="FFFF00"/>
                  </a:solidFill>
                  <a:latin typeface="Tahoma" pitchFamily="34" charset="0"/>
                  <a:cs typeface="Tahoma" pitchFamily="34" charset="0"/>
                </a:endParaRPr>
              </a:p>
              <a:p>
                <a:pPr marL="0" indent="0" algn="ctr">
                  <a:buClr>
                    <a:srgbClr val="00FF00"/>
                  </a:buClr>
                  <a:buNone/>
                </a:pPr>
                <a14:m>
                  <m:oMath xmlns:m="http://schemas.openxmlformats.org/officeDocument/2006/math">
                    <m:f>
                      <m:fPr>
                        <m:ctrlPr>
                          <a:rPr lang="es-ES" sz="2400" i="1" smtClean="0">
                            <a:latin typeface="Cambria Math"/>
                            <a:cs typeface="Tahoma" pitchFamily="34" charset="0"/>
                          </a:rPr>
                        </m:ctrlPr>
                      </m:fPr>
                      <m:num>
                        <m:sSub>
                          <m:sSubPr>
                            <m:ctrlPr>
                              <a:rPr lang="es-ES" sz="2400" i="1" smtClean="0">
                                <a:latin typeface="Cambria Math"/>
                                <a:cs typeface="Tahoma" pitchFamily="34" charset="0"/>
                              </a:rPr>
                            </m:ctrlPr>
                          </m:sSubPr>
                          <m:e>
                            <m:r>
                              <a:rPr lang="es-ES" sz="2400" i="1" smtClean="0">
                                <a:latin typeface="Cambria Math"/>
                                <a:ea typeface="Cambria Math"/>
                                <a:cs typeface="Tahoma" pitchFamily="34" charset="0"/>
                              </a:rPr>
                              <m:t>𝜈</m:t>
                            </m:r>
                          </m:e>
                          <m:sub>
                            <m:r>
                              <a:rPr lang="es-ES_tradnl" sz="2400" b="0" i="1" smtClean="0">
                                <a:latin typeface="Cambria Math"/>
                                <a:cs typeface="Tahoma" pitchFamily="34" charset="0"/>
                              </a:rPr>
                              <m:t>𝑠</m:t>
                            </m:r>
                          </m:sub>
                        </m:sSub>
                        <m:r>
                          <a:rPr lang="es-ES_tradnl" sz="2400" b="0" i="1" smtClean="0">
                            <a:latin typeface="Cambria Math"/>
                            <a:cs typeface="Tahoma" pitchFamily="34" charset="0"/>
                          </a:rPr>
                          <m:t>−</m:t>
                        </m:r>
                        <m:sSub>
                          <m:sSubPr>
                            <m:ctrlPr>
                              <a:rPr lang="es-ES_tradnl" sz="2400" b="0" i="1" smtClean="0">
                                <a:latin typeface="Cambria Math"/>
                                <a:cs typeface="Tahoma" pitchFamily="34" charset="0"/>
                              </a:rPr>
                            </m:ctrlPr>
                          </m:sSubPr>
                          <m:e>
                            <m:r>
                              <a:rPr lang="es-ES_tradnl" sz="2400" b="0" i="1" smtClean="0">
                                <a:latin typeface="Cambria Math"/>
                                <a:ea typeface="Cambria Math"/>
                                <a:cs typeface="Tahoma" pitchFamily="34" charset="0"/>
                              </a:rPr>
                              <m:t>𝜈</m:t>
                            </m:r>
                          </m:e>
                          <m:sub>
                            <m:r>
                              <a:rPr lang="es-ES_tradnl" sz="2400" b="0" i="1" smtClean="0">
                                <a:latin typeface="Cambria Math"/>
                                <a:cs typeface="Tahoma" pitchFamily="34" charset="0"/>
                              </a:rPr>
                              <m:t>𝑟𝑒𝑓</m:t>
                            </m:r>
                            <m:r>
                              <a:rPr lang="es-ES_tradnl" sz="2400" b="0" i="1" smtClean="0">
                                <a:latin typeface="Cambria Math"/>
                                <a:cs typeface="Tahoma" pitchFamily="34" charset="0"/>
                              </a:rPr>
                              <m:t>.</m:t>
                            </m:r>
                          </m:sub>
                        </m:sSub>
                      </m:num>
                      <m:den>
                        <m:sSub>
                          <m:sSubPr>
                            <m:ctrlPr>
                              <a:rPr lang="es-ES" sz="2400" i="1" smtClean="0">
                                <a:latin typeface="Cambria Math"/>
                                <a:cs typeface="Tahoma" pitchFamily="34" charset="0"/>
                              </a:rPr>
                            </m:ctrlPr>
                          </m:sSubPr>
                          <m:e>
                            <m:r>
                              <a:rPr lang="es-ES" sz="2400" i="1" smtClean="0">
                                <a:latin typeface="Cambria Math"/>
                                <a:ea typeface="Cambria Math"/>
                                <a:cs typeface="Tahoma" pitchFamily="34" charset="0"/>
                              </a:rPr>
                              <m:t>𝜈</m:t>
                            </m:r>
                          </m:e>
                          <m:sub>
                            <m:r>
                              <a:rPr lang="es-ES_tradnl" sz="2400" b="0" i="1" smtClean="0">
                                <a:latin typeface="Cambria Math"/>
                                <a:cs typeface="Tahoma" pitchFamily="34" charset="0"/>
                              </a:rPr>
                              <m:t>𝑟𝑒𝑓</m:t>
                            </m:r>
                            <m:r>
                              <a:rPr lang="es-ES_tradnl" sz="2400" b="0" i="1" smtClean="0">
                                <a:latin typeface="Cambria Math"/>
                                <a:cs typeface="Tahoma" pitchFamily="34" charset="0"/>
                              </a:rPr>
                              <m:t>.</m:t>
                            </m:r>
                          </m:sub>
                        </m:sSub>
                      </m:den>
                    </m:f>
                    <m:r>
                      <a:rPr lang="es-ES_tradnl" sz="2400" b="0" i="1" smtClean="0">
                        <a:latin typeface="Cambria Math"/>
                        <a:cs typeface="Tahoma" pitchFamily="34" charset="0"/>
                      </a:rPr>
                      <m:t>=</m:t>
                    </m:r>
                    <m:sSub>
                      <m:sSubPr>
                        <m:ctrlPr>
                          <a:rPr lang="es-ES_tradnl" sz="2400" b="0" i="1" smtClean="0">
                            <a:latin typeface="Cambria Math"/>
                            <a:cs typeface="Tahoma" pitchFamily="34" charset="0"/>
                          </a:rPr>
                        </m:ctrlPr>
                      </m:sSubPr>
                      <m:e>
                        <m:r>
                          <a:rPr lang="es-ES_tradnl" sz="2400" b="0" i="1" smtClean="0">
                            <a:latin typeface="Cambria Math"/>
                            <a:ea typeface="Cambria Math"/>
                            <a:cs typeface="Tahoma" pitchFamily="34" charset="0"/>
                          </a:rPr>
                          <m:t>𝜎</m:t>
                        </m:r>
                      </m:e>
                      <m:sub>
                        <m:r>
                          <a:rPr lang="es-ES_tradnl" sz="2400" b="0" i="1" smtClean="0">
                            <a:latin typeface="Cambria Math"/>
                            <a:cs typeface="Tahoma" pitchFamily="34" charset="0"/>
                          </a:rPr>
                          <m:t>𝑟𝑒𝑓</m:t>
                        </m:r>
                        <m:r>
                          <a:rPr lang="es-ES_tradnl" sz="2400" b="0" i="1" smtClean="0">
                            <a:latin typeface="Cambria Math"/>
                            <a:cs typeface="Tahoma" pitchFamily="34" charset="0"/>
                          </a:rPr>
                          <m:t>.</m:t>
                        </m:r>
                      </m:sub>
                    </m:sSub>
                    <m:r>
                      <a:rPr lang="es-ES_tradnl" sz="2400" b="0" i="1" smtClean="0">
                        <a:latin typeface="Cambria Math"/>
                        <a:cs typeface="Tahoma" pitchFamily="34" charset="0"/>
                      </a:rPr>
                      <m:t>−</m:t>
                    </m:r>
                    <m:sSub>
                      <m:sSubPr>
                        <m:ctrlPr>
                          <a:rPr lang="es-ES_tradnl" sz="2400" b="0" i="1" smtClean="0">
                            <a:latin typeface="Cambria Math"/>
                            <a:cs typeface="Tahoma" pitchFamily="34" charset="0"/>
                          </a:rPr>
                        </m:ctrlPr>
                      </m:sSubPr>
                      <m:e>
                        <m:r>
                          <a:rPr lang="es-ES_tradnl" sz="2400" b="0" i="1" smtClean="0">
                            <a:latin typeface="Cambria Math"/>
                            <a:ea typeface="Cambria Math"/>
                            <a:cs typeface="Tahoma" pitchFamily="34" charset="0"/>
                          </a:rPr>
                          <m:t>𝜎</m:t>
                        </m:r>
                      </m:e>
                      <m:sub>
                        <m:r>
                          <a:rPr lang="es-ES_tradnl" sz="2400" b="0" i="1" smtClean="0">
                            <a:latin typeface="Cambria Math"/>
                            <a:cs typeface="Tahoma" pitchFamily="34" charset="0"/>
                          </a:rPr>
                          <m:t>𝑠</m:t>
                        </m:r>
                      </m:sub>
                    </m:sSub>
                  </m:oMath>
                </a14:m>
                <a:r>
                  <a:rPr lang="es-ES" sz="2000" dirty="0" smtClean="0">
                    <a:latin typeface="Tahoma" pitchFamily="34" charset="0"/>
                    <a:cs typeface="Tahoma" pitchFamily="34" charset="0"/>
                  </a:rPr>
                  <a:t>   </a:t>
                </a: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r>
                  <a:rPr lang="es-ES" sz="2000" dirty="0" smtClean="0">
                    <a:latin typeface="Tahoma" pitchFamily="34" charset="0"/>
                    <a:cs typeface="Tahoma" pitchFamily="34" charset="0"/>
                  </a:rPr>
                  <a:t>Donde: </a:t>
                </a:r>
                <a14:m>
                  <m:oMath xmlns:m="http://schemas.openxmlformats.org/officeDocument/2006/math">
                    <m:sSub>
                      <m:sSubPr>
                        <m:ctrlPr>
                          <a:rPr lang="es-ES" sz="2000" i="1" smtClean="0">
                            <a:latin typeface="Cambria Math"/>
                            <a:cs typeface="Tahoma" pitchFamily="34" charset="0"/>
                          </a:rPr>
                        </m:ctrlPr>
                      </m:sSubPr>
                      <m:e>
                        <m:r>
                          <a:rPr lang="es-ES" sz="2000" i="1" smtClean="0">
                            <a:latin typeface="Cambria Math"/>
                            <a:ea typeface="Cambria Math"/>
                            <a:cs typeface="Tahoma" pitchFamily="34" charset="0"/>
                          </a:rPr>
                          <m:t>𝜈</m:t>
                        </m:r>
                      </m:e>
                      <m:sub>
                        <m:r>
                          <a:rPr lang="es-ES_tradnl" sz="2000" b="0" i="1" smtClean="0">
                            <a:latin typeface="Cambria Math"/>
                            <a:cs typeface="Tahoma" pitchFamily="34" charset="0"/>
                          </a:rPr>
                          <m:t>𝑠</m:t>
                        </m:r>
                      </m:sub>
                    </m:sSub>
                  </m:oMath>
                </a14:m>
                <a:r>
                  <a:rPr lang="es-ES" sz="2000" dirty="0" smtClean="0">
                    <a:latin typeface="Tahoma" pitchFamily="34" charset="0"/>
                    <a:cs typeface="Tahoma" pitchFamily="34" charset="0"/>
                  </a:rPr>
                  <a:t> y </a:t>
                </a:r>
                <a14:m>
                  <m:oMath xmlns:m="http://schemas.openxmlformats.org/officeDocument/2006/math">
                    <m:sSub>
                      <m:sSubPr>
                        <m:ctrlPr>
                          <a:rPr lang="es-ES" sz="2000" i="1" smtClean="0">
                            <a:latin typeface="Cambria Math"/>
                            <a:cs typeface="Tahoma" pitchFamily="34" charset="0"/>
                          </a:rPr>
                        </m:ctrlPr>
                      </m:sSubPr>
                      <m:e>
                        <m:r>
                          <a:rPr lang="es-ES" sz="2000" i="1" smtClean="0">
                            <a:latin typeface="Cambria Math"/>
                            <a:ea typeface="Cambria Math"/>
                            <a:cs typeface="Tahoma" pitchFamily="34" charset="0"/>
                          </a:rPr>
                          <m:t>𝜈</m:t>
                        </m:r>
                      </m:e>
                      <m:sub>
                        <m:r>
                          <a:rPr lang="es-ES_tradnl" sz="2000" b="0" i="1" smtClean="0">
                            <a:latin typeface="Cambria Math"/>
                            <a:cs typeface="Tahoma" pitchFamily="34" charset="0"/>
                          </a:rPr>
                          <m:t>𝑟𝑒𝑓</m:t>
                        </m:r>
                        <m:r>
                          <a:rPr lang="es-ES_tradnl" sz="2000" b="0" i="1" smtClean="0">
                            <a:latin typeface="Cambria Math"/>
                            <a:cs typeface="Tahoma" pitchFamily="34" charset="0"/>
                          </a:rPr>
                          <m:t>.</m:t>
                        </m:r>
                      </m:sub>
                    </m:sSub>
                  </m:oMath>
                </a14:m>
                <a:r>
                  <a:rPr lang="es-ES" sz="2000" dirty="0" smtClean="0">
                    <a:latin typeface="Tahoma" pitchFamily="34" charset="0"/>
                    <a:cs typeface="Tahoma" pitchFamily="34" charset="0"/>
                  </a:rPr>
                  <a:t> es la frecuencia de resonancia de los núcleos de la muestra y referencia respectivamente. </a:t>
                </a:r>
                <a14:m>
                  <m:oMath xmlns:m="http://schemas.openxmlformats.org/officeDocument/2006/math">
                    <m:sSub>
                      <m:sSubPr>
                        <m:ctrlPr>
                          <a:rPr lang="es-ES" sz="2000" i="1" smtClean="0">
                            <a:latin typeface="Cambria Math"/>
                            <a:cs typeface="Tahoma" pitchFamily="34" charset="0"/>
                          </a:rPr>
                        </m:ctrlPr>
                      </m:sSubPr>
                      <m:e>
                        <m:r>
                          <a:rPr lang="es-ES" sz="2000" i="1" smtClean="0">
                            <a:latin typeface="Cambria Math"/>
                            <a:ea typeface="Cambria Math"/>
                            <a:cs typeface="Tahoma" pitchFamily="34" charset="0"/>
                          </a:rPr>
                          <m:t>𝜎</m:t>
                        </m:r>
                      </m:e>
                      <m:sub>
                        <m:r>
                          <a:rPr lang="es-ES_tradnl" sz="2000" b="0" i="1" smtClean="0">
                            <a:latin typeface="Cambria Math"/>
                            <a:cs typeface="Tahoma" pitchFamily="34" charset="0"/>
                          </a:rPr>
                          <m:t>𝑟𝑒𝑓</m:t>
                        </m:r>
                        <m:r>
                          <a:rPr lang="es-ES_tradnl" sz="2000" b="0" i="1" smtClean="0">
                            <a:latin typeface="Cambria Math"/>
                            <a:cs typeface="Tahoma" pitchFamily="34" charset="0"/>
                          </a:rPr>
                          <m:t>.</m:t>
                        </m:r>
                      </m:sub>
                    </m:sSub>
                  </m:oMath>
                </a14:m>
                <a:r>
                  <a:rPr lang="es-ES" sz="2000" dirty="0" smtClean="0">
                    <a:latin typeface="Tahoma" pitchFamily="34" charset="0"/>
                    <a:cs typeface="Tahoma" pitchFamily="34" charset="0"/>
                  </a:rPr>
                  <a:t> y </a:t>
                </a:r>
                <a14:m>
                  <m:oMath xmlns:m="http://schemas.openxmlformats.org/officeDocument/2006/math">
                    <m:sSub>
                      <m:sSubPr>
                        <m:ctrlPr>
                          <a:rPr lang="es-ES" sz="2000" i="1" smtClean="0">
                            <a:latin typeface="Cambria Math"/>
                            <a:cs typeface="Tahoma" pitchFamily="34" charset="0"/>
                          </a:rPr>
                        </m:ctrlPr>
                      </m:sSubPr>
                      <m:e>
                        <m:r>
                          <a:rPr lang="es-ES" sz="2000" i="1" smtClean="0">
                            <a:latin typeface="Cambria Math"/>
                            <a:ea typeface="Cambria Math"/>
                            <a:cs typeface="Tahoma" pitchFamily="34" charset="0"/>
                          </a:rPr>
                          <m:t>𝜎</m:t>
                        </m:r>
                      </m:e>
                      <m:sub>
                        <m:r>
                          <a:rPr lang="es-ES_tradnl" sz="2000" b="0" i="1" smtClean="0">
                            <a:latin typeface="Cambria Math"/>
                            <a:cs typeface="Tahoma" pitchFamily="34" charset="0"/>
                          </a:rPr>
                          <m:t>𝑠</m:t>
                        </m:r>
                      </m:sub>
                    </m:sSub>
                  </m:oMath>
                </a14:m>
                <a:r>
                  <a:rPr lang="es-ES" sz="2000" dirty="0" smtClean="0">
                    <a:latin typeface="Tahoma" pitchFamily="34" charset="0"/>
                    <a:cs typeface="Tahoma" pitchFamily="34" charset="0"/>
                  </a:rPr>
                  <a:t> son las constantes de apantallamiento de la referencia y muestra respectivamente. </a:t>
                </a: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r>
                  <a:rPr lang="es-ES" sz="2000" dirty="0" smtClean="0">
                    <a:latin typeface="Tahoma" pitchFamily="34" charset="0"/>
                    <a:cs typeface="Tahoma" pitchFamily="34" charset="0"/>
                  </a:rPr>
                  <a:t>De esta manera se define la unidad de desplazamiento químico como:</a:t>
                </a:r>
              </a:p>
              <a:p>
                <a:pPr marL="0" indent="0" algn="just">
                  <a:buClr>
                    <a:srgbClr val="00FF00"/>
                  </a:buClr>
                  <a:buNone/>
                </a:pPr>
                <a:endParaRPr lang="es-ES" sz="2000" dirty="0">
                  <a:latin typeface="Tahoma" pitchFamily="34" charset="0"/>
                  <a:cs typeface="Tahoma" pitchFamily="34" charset="0"/>
                </a:endParaRPr>
              </a:p>
              <a:p>
                <a:pPr marL="0" indent="0" algn="ctr">
                  <a:buClr>
                    <a:srgbClr val="00FF00"/>
                  </a:buClr>
                  <a:buNone/>
                </a:pPr>
                <a14:m>
                  <m:oMath xmlns:m="http://schemas.openxmlformats.org/officeDocument/2006/math">
                    <m:r>
                      <a:rPr lang="es-ES" sz="2000" i="1" smtClean="0">
                        <a:latin typeface="Cambria Math"/>
                        <a:ea typeface="Cambria Math"/>
                        <a:cs typeface="Tahoma" pitchFamily="34" charset="0"/>
                      </a:rPr>
                      <m:t>𝛿</m:t>
                    </m:r>
                    <m:d>
                      <m:dPr>
                        <m:ctrlPr>
                          <a:rPr lang="es-ES_tradnl" sz="2000" b="0" i="1" smtClean="0">
                            <a:latin typeface="Cambria Math"/>
                            <a:ea typeface="Cambria Math"/>
                            <a:cs typeface="Tahoma" pitchFamily="34" charset="0"/>
                          </a:rPr>
                        </m:ctrlPr>
                      </m:dPr>
                      <m:e>
                        <m:r>
                          <a:rPr lang="es-ES_tradnl" sz="2000" b="0" i="1" smtClean="0">
                            <a:latin typeface="Cambria Math"/>
                            <a:ea typeface="Cambria Math"/>
                            <a:cs typeface="Tahoma" pitchFamily="34" charset="0"/>
                          </a:rPr>
                          <m:t>𝑝𝑝𝑚</m:t>
                        </m:r>
                      </m:e>
                    </m:d>
                    <m:r>
                      <a:rPr lang="es-ES_tradnl" sz="2000" b="0" i="1" smtClean="0">
                        <a:latin typeface="Cambria Math"/>
                        <a:ea typeface="Cambria Math"/>
                        <a:cs typeface="Tahoma" pitchFamily="34" charset="0"/>
                      </a:rPr>
                      <m:t>=</m:t>
                    </m:r>
                    <m:d>
                      <m:dPr>
                        <m:ctrlPr>
                          <a:rPr lang="es-ES_tradnl" sz="2000" b="0" i="1" smtClean="0">
                            <a:latin typeface="Cambria Math"/>
                            <a:ea typeface="Cambria Math"/>
                            <a:cs typeface="Tahoma" pitchFamily="34" charset="0"/>
                          </a:rPr>
                        </m:ctrlPr>
                      </m:dPr>
                      <m:e>
                        <m:sSub>
                          <m:sSubPr>
                            <m:ctrlPr>
                              <a:rPr lang="es-ES_tradnl" sz="2000" b="0" i="1" smtClean="0">
                                <a:latin typeface="Cambria Math"/>
                                <a:ea typeface="Cambria Math"/>
                                <a:cs typeface="Tahoma" pitchFamily="34" charset="0"/>
                              </a:rPr>
                            </m:ctrlPr>
                          </m:sSubPr>
                          <m:e>
                            <m:r>
                              <a:rPr lang="es-ES_tradnl" sz="2000" b="0" i="1" smtClean="0">
                                <a:latin typeface="Cambria Math"/>
                                <a:ea typeface="Cambria Math"/>
                                <a:cs typeface="Tahoma" pitchFamily="34" charset="0"/>
                              </a:rPr>
                              <m:t>𝜎</m:t>
                            </m:r>
                          </m:e>
                          <m:sub>
                            <m:r>
                              <a:rPr lang="es-ES_tradnl" sz="2000" b="0" i="1" smtClean="0">
                                <a:latin typeface="Cambria Math"/>
                                <a:ea typeface="Cambria Math"/>
                                <a:cs typeface="Tahoma" pitchFamily="34" charset="0"/>
                              </a:rPr>
                              <m:t>𝑟𝑒𝑓</m:t>
                            </m:r>
                            <m:r>
                              <a:rPr lang="es-ES_tradnl" sz="2000" b="0" i="1" smtClean="0">
                                <a:latin typeface="Cambria Math"/>
                                <a:ea typeface="Cambria Math"/>
                                <a:cs typeface="Tahoma" pitchFamily="34" charset="0"/>
                              </a:rPr>
                              <m:t>.</m:t>
                            </m:r>
                          </m:sub>
                        </m:sSub>
                        <m:r>
                          <a:rPr lang="es-ES_tradnl" sz="2000" b="0" i="1" smtClean="0">
                            <a:latin typeface="Cambria Math"/>
                            <a:ea typeface="Cambria Math"/>
                            <a:cs typeface="Tahoma" pitchFamily="34" charset="0"/>
                          </a:rPr>
                          <m:t>−</m:t>
                        </m:r>
                        <m:sSub>
                          <m:sSubPr>
                            <m:ctrlPr>
                              <a:rPr lang="es-ES_tradnl" sz="2000" b="0" i="1" smtClean="0">
                                <a:latin typeface="Cambria Math"/>
                                <a:ea typeface="Cambria Math"/>
                                <a:cs typeface="Tahoma" pitchFamily="34" charset="0"/>
                              </a:rPr>
                            </m:ctrlPr>
                          </m:sSubPr>
                          <m:e>
                            <m:r>
                              <a:rPr lang="es-ES_tradnl" sz="2000" b="0" i="1" smtClean="0">
                                <a:latin typeface="Cambria Math"/>
                                <a:ea typeface="Cambria Math"/>
                                <a:cs typeface="Tahoma" pitchFamily="34" charset="0"/>
                              </a:rPr>
                              <m:t>𝜎</m:t>
                            </m:r>
                          </m:e>
                          <m:sub>
                            <m:r>
                              <a:rPr lang="es-ES_tradnl" sz="2000" b="0" i="1" smtClean="0">
                                <a:latin typeface="Cambria Math"/>
                                <a:ea typeface="Cambria Math"/>
                                <a:cs typeface="Tahoma" pitchFamily="34" charset="0"/>
                              </a:rPr>
                              <m:t>𝑠</m:t>
                            </m:r>
                          </m:sub>
                        </m:sSub>
                      </m:e>
                    </m:d>
                    <m:r>
                      <a:rPr lang="es-ES_tradnl" sz="2000" b="0" i="1" smtClean="0">
                        <a:latin typeface="Cambria Math"/>
                        <a:ea typeface="Cambria Math"/>
                        <a:cs typeface="Tahoma" pitchFamily="34" charset="0"/>
                      </a:rPr>
                      <m:t>∗</m:t>
                    </m:r>
                    <m:sSup>
                      <m:sSupPr>
                        <m:ctrlPr>
                          <a:rPr lang="es-ES_tradnl" sz="2000" b="0" i="1" smtClean="0">
                            <a:latin typeface="Cambria Math"/>
                            <a:ea typeface="Cambria Math"/>
                            <a:cs typeface="Tahoma" pitchFamily="34" charset="0"/>
                          </a:rPr>
                        </m:ctrlPr>
                      </m:sSupPr>
                      <m:e>
                        <m:r>
                          <a:rPr lang="es-ES_tradnl" sz="2000" b="0" i="1" smtClean="0">
                            <a:latin typeface="Cambria Math"/>
                            <a:ea typeface="Cambria Math"/>
                            <a:cs typeface="Tahoma" pitchFamily="34" charset="0"/>
                          </a:rPr>
                          <m:t>10</m:t>
                        </m:r>
                      </m:e>
                      <m:sup>
                        <m:r>
                          <a:rPr lang="es-ES_tradnl" sz="2000" b="0" i="1" smtClean="0">
                            <a:latin typeface="Cambria Math"/>
                            <a:ea typeface="Cambria Math"/>
                            <a:cs typeface="Tahoma" pitchFamily="34" charset="0"/>
                          </a:rPr>
                          <m:t>6</m:t>
                        </m:r>
                      </m:sup>
                    </m:sSup>
                    <m:r>
                      <a:rPr lang="es-ES_tradnl" sz="2000" b="0" i="1" smtClean="0">
                        <a:latin typeface="Cambria Math"/>
                        <a:ea typeface="Cambria Math"/>
                        <a:cs typeface="Tahoma" pitchFamily="34" charset="0"/>
                      </a:rPr>
                      <m:t> </m:t>
                    </m:r>
                    <m:r>
                      <a:rPr lang="es-ES_tradnl" sz="2000" b="0" i="1" smtClean="0">
                        <a:latin typeface="Cambria Math"/>
                        <a:ea typeface="Cambria Math"/>
                        <a:cs typeface="Tahoma" pitchFamily="34" charset="0"/>
                      </a:rPr>
                      <m:t>𝑝𝑝𝑚</m:t>
                    </m:r>
                  </m:oMath>
                </a14:m>
                <a:r>
                  <a:rPr lang="es-ES" sz="2000" dirty="0" smtClean="0">
                    <a:latin typeface="Tahoma" pitchFamily="34" charset="0"/>
                    <a:cs typeface="Tahoma" pitchFamily="34" charset="0"/>
                  </a:rPr>
                  <a:t>        </a:t>
                </a:r>
              </a:p>
            </p:txBody>
          </p:sp>
        </mc:Choice>
        <mc:Fallback xmlns="">
          <p:sp>
            <p:nvSpPr>
              <p:cNvPr id="13" name="2 Marcador de contenido"/>
              <p:cNvSpPr txBox="1">
                <a:spLocks noRot="1" noChangeAspect="1" noMove="1" noResize="1" noEditPoints="1" noAdjustHandles="1" noChangeArrowheads="1" noChangeShapeType="1" noTextEdit="1"/>
              </p:cNvSpPr>
              <p:nvPr/>
            </p:nvSpPr>
            <p:spPr bwMode="auto">
              <a:xfrm>
                <a:off x="652434" y="1652574"/>
                <a:ext cx="8101042" cy="4643470"/>
              </a:xfrm>
              <a:prstGeom prst="rect">
                <a:avLst/>
              </a:prstGeom>
              <a:blipFill rotWithShape="1">
                <a:blip r:embed="rId3"/>
                <a:stretch>
                  <a:fillRect l="-752" t="-656" r="-828"/>
                </a:stretch>
              </a:blipFill>
              <a:ln w="9525">
                <a:noFill/>
                <a:miter lim="800000"/>
                <a:headEnd/>
                <a:tailEnd/>
              </a:ln>
            </p:spPr>
            <p:txBody>
              <a:bodyPr/>
              <a:lstStyle/>
              <a:p>
                <a:r>
                  <a:rPr lang="es-AR">
                    <a:noFill/>
                  </a:rPr>
                  <a:t> </a:t>
                </a:r>
              </a:p>
            </p:txBody>
          </p:sp>
        </mc:Fallback>
      </mc:AlternateContent>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4174227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25</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smtClean="0">
                <a:latin typeface="Tahoma" pitchFamily="34" charset="0"/>
                <a:cs typeface="Tahoma" pitchFamily="34" charset="0"/>
              </a:rPr>
              <a:t>Como compuesto de referencia se emplea el </a:t>
            </a:r>
            <a:r>
              <a:rPr lang="es-ES" sz="2000" dirty="0" err="1" smtClean="0">
                <a:latin typeface="Tahoma" pitchFamily="34" charset="0"/>
                <a:cs typeface="Tahoma" pitchFamily="34" charset="0"/>
              </a:rPr>
              <a:t>Tetrametilsilano</a:t>
            </a:r>
            <a:r>
              <a:rPr lang="es-ES" sz="2000" dirty="0" smtClean="0">
                <a:latin typeface="Tahoma" pitchFamily="34" charset="0"/>
                <a:cs typeface="Tahoma" pitchFamily="34" charset="0"/>
              </a:rPr>
              <a:t>. </a:t>
            </a:r>
          </a:p>
          <a:p>
            <a:pPr marL="2784475" indent="0" algn="just">
              <a:buClr>
                <a:srgbClr val="00FF00"/>
              </a:buClr>
              <a:buNone/>
            </a:pPr>
            <a:endParaRPr lang="es-ES" sz="2000" dirty="0">
              <a:latin typeface="Tahoma" pitchFamily="34" charset="0"/>
              <a:cs typeface="Tahoma" pitchFamily="34" charset="0"/>
            </a:endParaRPr>
          </a:p>
          <a:p>
            <a:pPr marL="2784475" indent="0" algn="just">
              <a:buClr>
                <a:srgbClr val="00FF00"/>
              </a:buClr>
              <a:buNone/>
            </a:pPr>
            <a:r>
              <a:rPr lang="es-ES" sz="2000" dirty="0" smtClean="0">
                <a:latin typeface="Tahoma" pitchFamily="34" charset="0"/>
                <a:cs typeface="Tahoma" pitchFamily="34" charset="0"/>
              </a:rPr>
              <a:t>Propiedades:</a:t>
            </a:r>
          </a:p>
          <a:p>
            <a:pPr marL="3127375" algn="just">
              <a:buClr>
                <a:srgbClr val="00FF00"/>
              </a:buClr>
              <a:buFont typeface="Wingdings" pitchFamily="2" charset="2"/>
              <a:buChar char="§"/>
            </a:pPr>
            <a:r>
              <a:rPr lang="es-ES" sz="2000" dirty="0" smtClean="0">
                <a:latin typeface="Tahoma" pitchFamily="34" charset="0"/>
                <a:cs typeface="Tahoma" pitchFamily="34" charset="0"/>
              </a:rPr>
              <a:t>Punto de ebullición de 27 </a:t>
            </a:r>
            <a:r>
              <a:rPr lang="es-ES" sz="2000" dirty="0" err="1" smtClean="0">
                <a:latin typeface="Tahoma" pitchFamily="34" charset="0"/>
                <a:cs typeface="Tahoma" pitchFamily="34" charset="0"/>
              </a:rPr>
              <a:t>ºC</a:t>
            </a:r>
            <a:r>
              <a:rPr lang="es-ES" sz="2000" dirty="0" smtClean="0">
                <a:latin typeface="Tahoma" pitchFamily="34" charset="0"/>
                <a:cs typeface="Tahoma" pitchFamily="34" charset="0"/>
              </a:rPr>
              <a:t>.</a:t>
            </a:r>
          </a:p>
          <a:p>
            <a:pPr marL="3127375" algn="just">
              <a:buClr>
                <a:srgbClr val="00FF00"/>
              </a:buClr>
              <a:buFont typeface="Wingdings" pitchFamily="2" charset="2"/>
              <a:buChar char="§"/>
            </a:pPr>
            <a:r>
              <a:rPr lang="es-ES" sz="2000" dirty="0" smtClean="0">
                <a:latin typeface="Tahoma" pitchFamily="34" charset="0"/>
                <a:cs typeface="Tahoma" pitchFamily="34" charset="0"/>
              </a:rPr>
              <a:t>Inerte.</a:t>
            </a:r>
          </a:p>
          <a:p>
            <a:pPr marL="3127375" algn="just">
              <a:buClr>
                <a:srgbClr val="00FF00"/>
              </a:buClr>
              <a:buFont typeface="Wingdings" pitchFamily="2" charset="2"/>
              <a:buChar char="§"/>
            </a:pPr>
            <a:r>
              <a:rPr lang="es-ES" sz="2000" dirty="0" smtClean="0">
                <a:latin typeface="Tahoma" pitchFamily="34" charset="0"/>
                <a:cs typeface="Tahoma" pitchFamily="34" charset="0"/>
              </a:rPr>
              <a:t>Soluble en solventes orgánicos. </a:t>
            </a:r>
          </a:p>
          <a:p>
            <a:pPr marL="3127375" algn="just">
              <a:buClr>
                <a:srgbClr val="00FF00"/>
              </a:buClr>
              <a:buFont typeface="Wingdings" pitchFamily="2" charset="2"/>
              <a:buChar char="§"/>
            </a:pPr>
            <a:r>
              <a:rPr lang="es-ES" sz="2000" dirty="0" smtClean="0">
                <a:latin typeface="Tahoma" pitchFamily="34" charset="0"/>
                <a:cs typeface="Tahoma" pitchFamily="34" charset="0"/>
              </a:rPr>
              <a:t>Posee 12 protones equivalentes. </a:t>
            </a:r>
          </a:p>
          <a:p>
            <a:pPr marL="3127375" algn="just">
              <a:buClr>
                <a:srgbClr val="00FF00"/>
              </a:buClr>
              <a:buFont typeface="Wingdings" pitchFamily="2" charset="2"/>
              <a:buChar char="§"/>
            </a:pPr>
            <a:endParaRPr lang="es-ES" sz="2000" dirty="0">
              <a:latin typeface="Tahoma" pitchFamily="34" charset="0"/>
              <a:cs typeface="Tahoma" pitchFamily="34" charset="0"/>
            </a:endParaRPr>
          </a:p>
          <a:p>
            <a:pPr marL="0" indent="0" algn="just">
              <a:buClr>
                <a:srgbClr val="00FF00"/>
              </a:buClr>
              <a:buNone/>
            </a:pPr>
            <a:r>
              <a:rPr lang="es-ES" sz="2000" dirty="0" smtClean="0">
                <a:latin typeface="Tahoma" pitchFamily="34" charset="0"/>
                <a:cs typeface="Tahoma" pitchFamily="34" charset="0"/>
              </a:rPr>
              <a:t>Los hidrógenos en el Si(CH</a:t>
            </a:r>
            <a:r>
              <a:rPr lang="es-ES" sz="2000" baseline="-25000" dirty="0" smtClean="0">
                <a:latin typeface="Tahoma" pitchFamily="34" charset="0"/>
                <a:cs typeface="Tahoma" pitchFamily="34" charset="0"/>
              </a:rPr>
              <a:t>3</a:t>
            </a:r>
            <a:r>
              <a:rPr lang="es-ES" sz="2000" dirty="0" smtClean="0">
                <a:latin typeface="Tahoma" pitchFamily="34" charset="0"/>
                <a:cs typeface="Tahoma" pitchFamily="34" charset="0"/>
              </a:rPr>
              <a:t>)</a:t>
            </a:r>
            <a:r>
              <a:rPr lang="es-ES" sz="2000" baseline="-25000" dirty="0" smtClean="0">
                <a:latin typeface="Tahoma" pitchFamily="34" charset="0"/>
                <a:cs typeface="Tahoma" pitchFamily="34" charset="0"/>
              </a:rPr>
              <a:t>4</a:t>
            </a:r>
            <a:r>
              <a:rPr lang="es-ES" sz="2000" dirty="0" smtClean="0">
                <a:latin typeface="Tahoma" pitchFamily="34" charset="0"/>
                <a:cs typeface="Tahoma" pitchFamily="34" charset="0"/>
              </a:rPr>
              <a:t> se encuentran muy apantallados debido a la alta densidad electrónica que proporciona el Si y absorberán en un extremo del espectro. Adicionalmente los 12 H equivalentes darán una señal intensa y diferenciable en el espectro.  </a:t>
            </a: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30" y="2395538"/>
            <a:ext cx="25431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2885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26</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 sz="2000" dirty="0">
                <a:solidFill>
                  <a:srgbClr val="FFFF00"/>
                </a:solidFill>
                <a:latin typeface="Tahoma" pitchFamily="34" charset="0"/>
                <a:cs typeface="Tahoma" pitchFamily="34" charset="0"/>
              </a:rPr>
              <a:t>Escala delta (</a:t>
            </a:r>
            <a:r>
              <a:rPr lang="el-GR" sz="2000" dirty="0">
                <a:solidFill>
                  <a:srgbClr val="FFFF00"/>
                </a:solidFill>
                <a:latin typeface="Times New Roman" pitchFamily="18" charset="0"/>
                <a:cs typeface="Times New Roman" pitchFamily="18" charset="0"/>
              </a:rPr>
              <a:t>δ</a:t>
            </a:r>
            <a:r>
              <a:rPr lang="el-GR" sz="2000" dirty="0">
                <a:solidFill>
                  <a:srgbClr val="FFFF00"/>
                </a:solidFill>
                <a:latin typeface="Tahoma" pitchFamily="34" charset="0"/>
                <a:cs typeface="Tahoma" pitchFamily="34" charset="0"/>
              </a:rPr>
              <a:t>) </a:t>
            </a:r>
            <a:r>
              <a:rPr lang="es-ES" sz="2000" dirty="0">
                <a:solidFill>
                  <a:srgbClr val="FFFF00"/>
                </a:solidFill>
                <a:latin typeface="Tahoma" pitchFamily="34" charset="0"/>
                <a:cs typeface="Tahoma" pitchFamily="34" charset="0"/>
              </a:rPr>
              <a:t>RMN </a:t>
            </a:r>
            <a:endParaRPr lang="es-ES" sz="2000" dirty="0" smtClean="0">
              <a:solidFill>
                <a:srgbClr val="FFFF00"/>
              </a:solidFill>
              <a:latin typeface="Tahoma" pitchFamily="34" charset="0"/>
              <a:cs typeface="Tahoma" pitchFamily="34" charset="0"/>
            </a:endParaRPr>
          </a:p>
          <a:p>
            <a:pPr marL="0" indent="0" algn="just">
              <a:buClr>
                <a:srgbClr val="00FF00"/>
              </a:buClr>
              <a:buNone/>
            </a:pPr>
            <a:r>
              <a:rPr lang="es-AR" sz="2000" dirty="0">
                <a:latin typeface="Tahoma" pitchFamily="34" charset="0"/>
                <a:cs typeface="Tahoma" pitchFamily="34" charset="0"/>
              </a:rPr>
              <a:t>El desplazamiento del TMS se define como 0. La escala aumenta de derecha a izquierda (hacia el campo más bajo). Cada unidad δ se diferencia 1 ppm del TMS: 60 Hz a 60 MHz y 300 Hz a 300 MHz</a:t>
            </a:r>
            <a:r>
              <a:rPr lang="es-AR" sz="2000" dirty="0" smtClean="0">
                <a:latin typeface="Tahoma" pitchFamily="34" charset="0"/>
                <a:cs typeface="Tahoma" pitchFamily="34" charset="0"/>
              </a:rPr>
              <a:t>.</a:t>
            </a:r>
          </a:p>
          <a:p>
            <a:pPr marL="0" indent="0" algn="just">
              <a:buClr>
                <a:srgbClr val="00FF00"/>
              </a:buClr>
              <a:buNone/>
            </a:pPr>
            <a:endParaRPr lang="es-AR" sz="2000" dirty="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just">
              <a:buClr>
                <a:srgbClr val="00FF00"/>
              </a:buClr>
              <a:buNone/>
            </a:pPr>
            <a:endParaRPr lang="es-ES" sz="2000" dirty="0">
              <a:latin typeface="Tahoma" pitchFamily="34" charset="0"/>
              <a:cs typeface="Tahoma" pitchFamily="34" charset="0"/>
            </a:endParaRPr>
          </a:p>
          <a:p>
            <a:pPr marL="0" indent="0" algn="just">
              <a:buClr>
                <a:srgbClr val="00FF00"/>
              </a:buClr>
              <a:buNone/>
            </a:pPr>
            <a:r>
              <a:rPr lang="es-AR" sz="2000" dirty="0">
                <a:latin typeface="Tahoma" pitchFamily="34" charset="0"/>
                <a:cs typeface="Tahoma" pitchFamily="34" charset="0"/>
              </a:rPr>
              <a:t>El desplazamiento químico de los protones se mide en partes </a:t>
            </a:r>
            <a:r>
              <a:rPr lang="es-AR" sz="2000" dirty="0" smtClean="0">
                <a:latin typeface="Tahoma" pitchFamily="34" charset="0"/>
                <a:cs typeface="Tahoma" pitchFamily="34" charset="0"/>
              </a:rPr>
              <a:t>por </a:t>
            </a:r>
            <a:r>
              <a:rPr lang="es-AR" sz="2000" dirty="0">
                <a:latin typeface="Tahoma" pitchFamily="34" charset="0"/>
                <a:cs typeface="Tahoma" pitchFamily="34" charset="0"/>
              </a:rPr>
              <a:t>millón (ppm), independientemente del campo y la frecuencia del instrumento utilizado. Cuanto más altas son las frecuencias </a:t>
            </a:r>
            <a:r>
              <a:rPr lang="es-AR" sz="2000" dirty="0" smtClean="0">
                <a:latin typeface="Tahoma" pitchFamily="34" charset="0"/>
                <a:cs typeface="Tahoma" pitchFamily="34" charset="0"/>
              </a:rPr>
              <a:t>del </a:t>
            </a:r>
            <a:r>
              <a:rPr lang="es-AR" sz="2000" dirty="0">
                <a:latin typeface="Tahoma" pitchFamily="34" charset="0"/>
                <a:cs typeface="Tahoma" pitchFamily="34" charset="0"/>
              </a:rPr>
              <a:t>espectrómetro, más detallado es el espectro</a:t>
            </a:r>
          </a:p>
          <a:p>
            <a:pPr marL="0" indent="0" algn="just">
              <a:buClr>
                <a:srgbClr val="00FF00"/>
              </a:buClr>
              <a:buNone/>
            </a:pPr>
            <a:endParaRPr lang="es-ES" sz="2000" dirty="0" smtClean="0">
              <a:latin typeface="Tahoma" pitchFamily="34" charset="0"/>
              <a:cs typeface="Tahoma" pitchFamily="34" charset="0"/>
            </a:endParaRPr>
          </a:p>
          <a:p>
            <a:pPr marL="0" indent="0" algn="ctr">
              <a:buClr>
                <a:srgbClr val="00FF00"/>
              </a:buClr>
              <a:buNone/>
            </a:pPr>
            <a:r>
              <a:rPr lang="es-ES" sz="2000" dirty="0" smtClean="0">
                <a:latin typeface="Tahoma" pitchFamily="34" charset="0"/>
                <a:cs typeface="Tahoma" pitchFamily="34" charset="0"/>
              </a:rPr>
              <a:t>      </a:t>
            </a: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313" y="3346748"/>
            <a:ext cx="8385175" cy="1522412"/>
          </a:xfrm>
          <a:prstGeom prst="rect">
            <a:avLst/>
          </a:prstGeom>
          <a:noFill/>
          <a:ln w="9525">
            <a:noFill/>
            <a:miter lim="800000"/>
            <a:headEnd/>
            <a:tailEnd/>
          </a:ln>
        </p:spPr>
      </p:pic>
    </p:spTree>
    <p:extLst>
      <p:ext uri="{BB962C8B-B14F-4D97-AF65-F5344CB8AC3E}">
        <p14:creationId xmlns:p14="http://schemas.microsoft.com/office/powerpoint/2010/main" val="490655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27</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_tradnl" sz="2000" dirty="0" smtClean="0">
                <a:solidFill>
                  <a:srgbClr val="FFFF00"/>
                </a:solidFill>
                <a:latin typeface="Tahoma" pitchFamily="34" charset="0"/>
                <a:cs typeface="Tahoma" pitchFamily="34" charset="0"/>
              </a:rPr>
              <a:t>Espectros RMN</a:t>
            </a:r>
            <a:endParaRPr lang="es-ES" sz="2000" dirty="0" smtClean="0">
              <a:solidFill>
                <a:srgbClr val="FFFF00"/>
              </a:solidFill>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ctr">
              <a:buClr>
                <a:srgbClr val="00FF00"/>
              </a:buClr>
              <a:buNone/>
            </a:pPr>
            <a:r>
              <a:rPr lang="es-ES" sz="2000" dirty="0" smtClean="0">
                <a:latin typeface="Tahoma" pitchFamily="34" charset="0"/>
                <a:cs typeface="Tahoma" pitchFamily="34" charset="0"/>
              </a:rPr>
              <a:t>      </a:t>
            </a: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73" y="2353810"/>
            <a:ext cx="7365454" cy="366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1245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28</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_tradnl" sz="2000" dirty="0" smtClean="0">
                <a:solidFill>
                  <a:srgbClr val="FFFF00"/>
                </a:solidFill>
                <a:latin typeface="Tahoma" pitchFamily="34" charset="0"/>
                <a:cs typeface="Tahoma" pitchFamily="34" charset="0"/>
              </a:rPr>
              <a:t>Espectro RMN del metanol (CH</a:t>
            </a:r>
            <a:r>
              <a:rPr lang="es-ES_tradnl" sz="2000" baseline="-25000" dirty="0" smtClean="0">
                <a:solidFill>
                  <a:srgbClr val="FFFF00"/>
                </a:solidFill>
                <a:latin typeface="Tahoma" pitchFamily="34" charset="0"/>
                <a:cs typeface="Tahoma" pitchFamily="34" charset="0"/>
              </a:rPr>
              <a:t>3</a:t>
            </a:r>
            <a:r>
              <a:rPr lang="es-ES_tradnl" sz="2000" dirty="0" smtClean="0">
                <a:solidFill>
                  <a:srgbClr val="FFFF00"/>
                </a:solidFill>
                <a:latin typeface="Tahoma" pitchFamily="34" charset="0"/>
                <a:cs typeface="Tahoma" pitchFamily="34" charset="0"/>
              </a:rPr>
              <a:t>OH)</a:t>
            </a: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r>
              <a:rPr lang="es-AR" sz="1800" dirty="0" smtClean="0">
                <a:latin typeface="Tahoma" pitchFamily="34" charset="0"/>
                <a:cs typeface="Tahoma" pitchFamily="34" charset="0"/>
              </a:rPr>
              <a:t>Los </a:t>
            </a:r>
            <a:r>
              <a:rPr lang="es-AR" sz="1800" dirty="0">
                <a:latin typeface="Tahoma" pitchFamily="34" charset="0"/>
                <a:cs typeface="Tahoma" pitchFamily="34" charset="0"/>
              </a:rPr>
              <a:t>protones metilo absorben a δ = </a:t>
            </a:r>
            <a:r>
              <a:rPr lang="es-AR" sz="1800" dirty="0" smtClean="0">
                <a:latin typeface="Tahoma" pitchFamily="34" charset="0"/>
                <a:cs typeface="Tahoma" pitchFamily="34" charset="0"/>
              </a:rPr>
              <a:t>3,4 </a:t>
            </a:r>
            <a:r>
              <a:rPr lang="es-AR" sz="1800" dirty="0">
                <a:latin typeface="Tahoma" pitchFamily="34" charset="0"/>
                <a:cs typeface="Tahoma" pitchFamily="34" charset="0"/>
              </a:rPr>
              <a:t>ppm y los protones hidroxilo absorben a δ = </a:t>
            </a:r>
            <a:r>
              <a:rPr lang="es-AR" sz="1800" dirty="0" smtClean="0">
                <a:latin typeface="Tahoma" pitchFamily="34" charset="0"/>
                <a:cs typeface="Tahoma" pitchFamily="34" charset="0"/>
              </a:rPr>
              <a:t>4,8 </a:t>
            </a:r>
            <a:r>
              <a:rPr lang="es-AR" sz="1800" dirty="0">
                <a:latin typeface="Tahoma" pitchFamily="34" charset="0"/>
                <a:cs typeface="Tahoma" pitchFamily="34" charset="0"/>
              </a:rPr>
              <a:t>ppm</a:t>
            </a:r>
            <a:r>
              <a:rPr lang="es-AR" sz="1800" dirty="0" smtClean="0">
                <a:latin typeface="Tahoma" pitchFamily="34" charset="0"/>
                <a:cs typeface="Tahoma" pitchFamily="34" charset="0"/>
              </a:rPr>
              <a:t>.</a:t>
            </a:r>
          </a:p>
          <a:p>
            <a:pPr marL="0" indent="0" algn="just">
              <a:buClr>
                <a:srgbClr val="00FF00"/>
              </a:buClr>
              <a:buNone/>
            </a:pPr>
            <a:r>
              <a:rPr lang="es-AR" sz="1800" dirty="0">
                <a:latin typeface="Tahoma" pitchFamily="34" charset="0"/>
                <a:cs typeface="Tahoma" pitchFamily="34" charset="0"/>
              </a:rPr>
              <a:t>Los protones de metilo más apantallados aparecen hacia la derecha del espectro (campo más alto); el protón hidroxilo menos apantallado aparece hacia la izquierda (campo más bajo).</a:t>
            </a:r>
          </a:p>
          <a:p>
            <a:pPr marL="0" indent="0" algn="just">
              <a:buClr>
                <a:srgbClr val="00FF00"/>
              </a:buClr>
              <a:buNone/>
            </a:pPr>
            <a:endParaRPr lang="es-AR" sz="2000" dirty="0">
              <a:latin typeface="Tahoma" pitchFamily="34" charset="0"/>
              <a:cs typeface="Tahoma" pitchFamily="34" charset="0"/>
            </a:endParaRPr>
          </a:p>
          <a:p>
            <a:pPr marL="0" indent="0" algn="just">
              <a:buClr>
                <a:srgbClr val="00FF00"/>
              </a:buClr>
              <a:buNone/>
            </a:pPr>
            <a:endParaRPr lang="es-ES" sz="2000" dirty="0" smtClean="0">
              <a:solidFill>
                <a:srgbClr val="FFFF00"/>
              </a:solidFill>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ctr">
              <a:buClr>
                <a:srgbClr val="00FF00"/>
              </a:buClr>
              <a:buNone/>
            </a:pPr>
            <a:r>
              <a:rPr lang="es-ES" sz="2000" dirty="0" smtClean="0">
                <a:latin typeface="Tahoma" pitchFamily="34" charset="0"/>
                <a:cs typeface="Tahoma" pitchFamily="34" charset="0"/>
              </a:rPr>
              <a:t>      </a:t>
            </a: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8" name="Content Placeholder 3" descr="figura13.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201096"/>
            <a:ext cx="5832648" cy="2629676"/>
          </a:xfrm>
          <a:prstGeom prst="rect">
            <a:avLst/>
          </a:prstGeom>
          <a:noFill/>
          <a:ln w="9525">
            <a:noFill/>
            <a:miter lim="800000"/>
            <a:headEnd/>
            <a:tailEnd/>
          </a:ln>
        </p:spPr>
      </p:pic>
    </p:spTree>
    <p:extLst>
      <p:ext uri="{BB962C8B-B14F-4D97-AF65-F5344CB8AC3E}">
        <p14:creationId xmlns:p14="http://schemas.microsoft.com/office/powerpoint/2010/main" val="3468367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endParaRPr lang="es-ES_tradnl" sz="2000" dirty="0">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29</a:t>
            </a:fld>
            <a:endParaRPr lang="es-ES"/>
          </a:p>
        </p:txBody>
      </p:sp>
      <p:sp>
        <p:nvSpPr>
          <p:cNvPr id="13" name="2 Marcador de contenido"/>
          <p:cNvSpPr txBox="1">
            <a:spLocks/>
          </p:cNvSpPr>
          <p:nvPr/>
        </p:nvSpPr>
        <p:spPr bwMode="auto">
          <a:xfrm>
            <a:off x="652434" y="1652574"/>
            <a:ext cx="8101042"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 </a:t>
            </a:r>
            <a:r>
              <a:rPr lang="es-AR" sz="2000" dirty="0" smtClean="0">
                <a:latin typeface="Tahoma" pitchFamily="34" charset="0"/>
                <a:cs typeface="Tahoma" pitchFamily="34" charset="0"/>
              </a:rPr>
              <a:t>Cualquier </a:t>
            </a:r>
            <a:r>
              <a:rPr lang="es-AR" sz="2000" dirty="0">
                <a:latin typeface="Tahoma" pitchFamily="34" charset="0"/>
                <a:cs typeface="Tahoma" pitchFamily="34" charset="0"/>
              </a:rPr>
              <a:t>efecto que altere la densidad electrónica alrededor de </a:t>
            </a:r>
            <a:r>
              <a:rPr lang="es-AR" sz="2000" dirty="0" smtClean="0">
                <a:latin typeface="Tahoma" pitchFamily="34" charset="0"/>
                <a:cs typeface="Tahoma" pitchFamily="34" charset="0"/>
              </a:rPr>
              <a:t>los protones, </a:t>
            </a:r>
            <a:r>
              <a:rPr lang="es-AR" sz="2000" dirty="0">
                <a:latin typeface="Tahoma" pitchFamily="34" charset="0"/>
                <a:cs typeface="Tahoma" pitchFamily="34" charset="0"/>
              </a:rPr>
              <a:t>variará su grado de apantallamiento y por lo tanto </a:t>
            </a:r>
            <a:r>
              <a:rPr lang="es-AR" sz="2000" dirty="0" smtClean="0">
                <a:latin typeface="Tahoma" pitchFamily="34" charset="0"/>
                <a:cs typeface="Tahoma" pitchFamily="34" charset="0"/>
              </a:rPr>
              <a:t>sus desplazamientos químicos. </a:t>
            </a:r>
          </a:p>
          <a:p>
            <a:pPr marL="0" indent="0" algn="just">
              <a:buClr>
                <a:srgbClr val="00FF00"/>
              </a:buClr>
              <a:buNone/>
            </a:pPr>
            <a:endParaRPr lang="es-ES_tradnl" sz="2000" dirty="0">
              <a:latin typeface="Tahoma" pitchFamily="34" charset="0"/>
              <a:cs typeface="Tahoma" pitchFamily="34" charset="0"/>
            </a:endParaRPr>
          </a:p>
          <a:p>
            <a:pPr marL="457200" indent="-457200" algn="just">
              <a:buClr>
                <a:srgbClr val="00FF00"/>
              </a:buClr>
              <a:buFont typeface="+mj-lt"/>
              <a:buAutoNum type="arabicPeriod"/>
            </a:pPr>
            <a:r>
              <a:rPr lang="es-AR" sz="1800" b="1" dirty="0">
                <a:latin typeface="Tahoma" pitchFamily="34" charset="0"/>
                <a:cs typeface="Tahoma" pitchFamily="34" charset="0"/>
              </a:rPr>
              <a:t>Efectos electrónicos por parte de los </a:t>
            </a:r>
            <a:r>
              <a:rPr lang="es-AR" sz="1800" b="1" dirty="0" smtClean="0">
                <a:latin typeface="Tahoma" pitchFamily="34" charset="0"/>
                <a:cs typeface="Tahoma" pitchFamily="34" charset="0"/>
              </a:rPr>
              <a:t>sustituyentes (Efecto inductivo). </a:t>
            </a:r>
            <a:r>
              <a:rPr lang="es-AR" sz="1800" dirty="0" smtClean="0">
                <a:latin typeface="Tahoma" pitchFamily="34" charset="0"/>
                <a:cs typeface="Tahoma" pitchFamily="34" charset="0"/>
              </a:rPr>
              <a:t>Los grupos electronegativos </a:t>
            </a:r>
            <a:r>
              <a:rPr lang="es-AR" sz="1800" dirty="0" err="1" smtClean="0">
                <a:latin typeface="Tahoma" pitchFamily="34" charset="0"/>
                <a:cs typeface="Tahoma" pitchFamily="34" charset="0"/>
              </a:rPr>
              <a:t>desapantallan</a:t>
            </a:r>
            <a:r>
              <a:rPr lang="es-AR" sz="1800" dirty="0" smtClean="0">
                <a:latin typeface="Tahoma" pitchFamily="34" charset="0"/>
                <a:cs typeface="Tahoma" pitchFamily="34" charset="0"/>
              </a:rPr>
              <a:t> a los protones, ya que atraen la nube electrónica. </a:t>
            </a:r>
          </a:p>
          <a:p>
            <a:pPr marL="457200" indent="-457200" algn="just">
              <a:buClr>
                <a:srgbClr val="00FF00"/>
              </a:buClr>
              <a:buFont typeface="+mj-lt"/>
              <a:buAutoNum type="arabicPeriod"/>
            </a:pPr>
            <a:endParaRPr lang="es-ES_tradnl" sz="2000" dirty="0">
              <a:solidFill>
                <a:srgbClr val="FFFF00"/>
              </a:solidFill>
              <a:latin typeface="Tahoma" pitchFamily="34" charset="0"/>
              <a:cs typeface="Tahoma" pitchFamily="34" charset="0"/>
            </a:endParaRPr>
          </a:p>
          <a:p>
            <a:pPr marL="457200" indent="-457200" algn="just">
              <a:buClr>
                <a:srgbClr val="00FF00"/>
              </a:buClr>
              <a:buFont typeface="+mj-lt"/>
              <a:buAutoNum type="arabicPeriod"/>
            </a:pPr>
            <a:endParaRPr lang="es-ES_tradnl" sz="2000" dirty="0" smtClean="0">
              <a:solidFill>
                <a:srgbClr val="FFFF00"/>
              </a:solidFill>
              <a:latin typeface="Tahoma" pitchFamily="34" charset="0"/>
              <a:cs typeface="Tahoma" pitchFamily="34" charset="0"/>
            </a:endParaRPr>
          </a:p>
          <a:p>
            <a:pPr marL="457200" indent="-457200" algn="just">
              <a:buClr>
                <a:srgbClr val="00FF00"/>
              </a:buClr>
              <a:buFont typeface="+mj-lt"/>
              <a:buAutoNum type="arabicPeriod"/>
            </a:pPr>
            <a:endParaRPr lang="es-ES_tradnl" sz="2000" dirty="0">
              <a:solidFill>
                <a:srgbClr val="FFFF00"/>
              </a:solidFill>
              <a:latin typeface="Tahoma" pitchFamily="34" charset="0"/>
              <a:cs typeface="Tahoma" pitchFamily="34" charset="0"/>
            </a:endParaRPr>
          </a:p>
          <a:p>
            <a:pPr marL="457200" indent="-457200" algn="just">
              <a:buClr>
                <a:srgbClr val="00FF00"/>
              </a:buClr>
              <a:buFont typeface="+mj-lt"/>
              <a:buAutoNum type="arabicPeriod"/>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AR" sz="1800" dirty="0" smtClean="0">
              <a:latin typeface="Tahoma" pitchFamily="34" charset="0"/>
              <a:cs typeface="Tahoma" pitchFamily="34" charset="0"/>
            </a:endParaRPr>
          </a:p>
          <a:p>
            <a:pPr marL="0" indent="0" algn="just">
              <a:buClr>
                <a:srgbClr val="00FF00"/>
              </a:buClr>
              <a:buNone/>
            </a:pPr>
            <a:r>
              <a:rPr lang="es-AR" sz="1800" dirty="0" smtClean="0">
                <a:latin typeface="Tahoma" pitchFamily="34" charset="0"/>
                <a:cs typeface="Tahoma" pitchFamily="34" charset="0"/>
              </a:rPr>
              <a:t>El </a:t>
            </a:r>
            <a:r>
              <a:rPr lang="es-AR" sz="1800" dirty="0">
                <a:latin typeface="Tahoma" pitchFamily="34" charset="0"/>
                <a:cs typeface="Tahoma" pitchFamily="34" charset="0"/>
              </a:rPr>
              <a:t>efecto inductivo se transmite a través de pocos enlaces, es decir, a medida </a:t>
            </a:r>
            <a:r>
              <a:rPr lang="es-AR" sz="1800" dirty="0" smtClean="0">
                <a:latin typeface="Tahoma" pitchFamily="34" charset="0"/>
                <a:cs typeface="Tahoma" pitchFamily="34" charset="0"/>
              </a:rPr>
              <a:t>que nos </a:t>
            </a:r>
            <a:r>
              <a:rPr lang="es-AR" sz="1800" dirty="0">
                <a:latin typeface="Tahoma" pitchFamily="34" charset="0"/>
                <a:cs typeface="Tahoma" pitchFamily="34" charset="0"/>
              </a:rPr>
              <a:t>alejamos del sustituyente la variación del desplazamiento químico es cada </a:t>
            </a:r>
            <a:r>
              <a:rPr lang="es-AR" sz="1800" dirty="0" smtClean="0">
                <a:latin typeface="Tahoma" pitchFamily="34" charset="0"/>
                <a:cs typeface="Tahoma" pitchFamily="34" charset="0"/>
              </a:rPr>
              <a:t>vez menor</a:t>
            </a:r>
            <a:r>
              <a:rPr lang="es-AR" sz="1800" dirty="0">
                <a:latin typeface="Tahoma" pitchFamily="34" charset="0"/>
                <a:cs typeface="Tahoma" pitchFamily="34" charset="0"/>
              </a:rPr>
              <a:t>.</a:t>
            </a:r>
            <a:endParaRPr lang="es-ES_tradnl" sz="1800" dirty="0" smtClean="0">
              <a:latin typeface="Tahoma" pitchFamily="34" charset="0"/>
              <a:cs typeface="Tahoma" pitchFamily="34" charset="0"/>
            </a:endParaRPr>
          </a:p>
          <a:p>
            <a:pPr marL="457200" indent="-457200" algn="just">
              <a:buClr>
                <a:srgbClr val="00FF00"/>
              </a:buClr>
              <a:buFont typeface="+mj-lt"/>
              <a:buAutoNum type="arabicPeriod"/>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ES_tradnl" sz="2000" dirty="0">
              <a:solidFill>
                <a:srgbClr val="FFFF00"/>
              </a:solidFill>
              <a:latin typeface="Tahoma" pitchFamily="34" charset="0"/>
              <a:cs typeface="Tahoma" pitchFamily="34" charset="0"/>
            </a:endParaRPr>
          </a:p>
          <a:p>
            <a:pPr marL="0" indent="0" algn="just">
              <a:buClr>
                <a:srgbClr val="00FF00"/>
              </a:buClr>
              <a:buNone/>
            </a:pPr>
            <a:endParaRPr lang="es-ES_tradnl" sz="2000" dirty="0" smtClean="0">
              <a:solidFill>
                <a:srgbClr val="FFFF00"/>
              </a:solidFill>
              <a:latin typeface="Tahoma" pitchFamily="34" charset="0"/>
              <a:cs typeface="Tahoma" pitchFamily="34" charset="0"/>
            </a:endParaRPr>
          </a:p>
          <a:p>
            <a:pPr marL="0" indent="0" algn="just">
              <a:buClr>
                <a:srgbClr val="00FF00"/>
              </a:buClr>
              <a:buNone/>
            </a:pPr>
            <a:endParaRPr lang="es-AR" sz="2000" dirty="0">
              <a:latin typeface="Tahoma" pitchFamily="34" charset="0"/>
              <a:cs typeface="Tahoma" pitchFamily="34" charset="0"/>
            </a:endParaRPr>
          </a:p>
          <a:p>
            <a:pPr marL="0" indent="0" algn="just">
              <a:buClr>
                <a:srgbClr val="00FF00"/>
              </a:buClr>
              <a:buNone/>
            </a:pPr>
            <a:endParaRPr lang="es-ES" sz="2000" dirty="0" smtClean="0">
              <a:solidFill>
                <a:srgbClr val="FFFF00"/>
              </a:solidFill>
              <a:latin typeface="Tahoma" pitchFamily="34" charset="0"/>
              <a:cs typeface="Tahoma" pitchFamily="34" charset="0"/>
            </a:endParaRPr>
          </a:p>
          <a:p>
            <a:pPr marL="0" indent="0" algn="just">
              <a:buClr>
                <a:srgbClr val="00FF00"/>
              </a:buClr>
              <a:buNone/>
            </a:pPr>
            <a:endParaRPr lang="es-ES" sz="2000" dirty="0" smtClean="0">
              <a:latin typeface="Tahoma" pitchFamily="34" charset="0"/>
              <a:cs typeface="Tahoma" pitchFamily="34" charset="0"/>
            </a:endParaRPr>
          </a:p>
          <a:p>
            <a:pPr marL="0" indent="0" algn="ctr">
              <a:buClr>
                <a:srgbClr val="00FF00"/>
              </a:buClr>
              <a:buNone/>
            </a:pPr>
            <a:r>
              <a:rPr lang="es-ES" sz="2000" dirty="0" smtClean="0">
                <a:latin typeface="Tahoma" pitchFamily="34" charset="0"/>
                <a:cs typeface="Tahoma" pitchFamily="34" charset="0"/>
              </a:rPr>
              <a:t>      </a:t>
            </a:r>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graphicFrame>
        <p:nvGraphicFramePr>
          <p:cNvPr id="10" name="9 Tabla"/>
          <p:cNvGraphicFramePr>
            <a:graphicFrameLocks noGrp="1"/>
          </p:cNvGraphicFramePr>
          <p:nvPr>
            <p:extLst>
              <p:ext uri="{D42A27DB-BD31-4B8C-83A1-F6EECF244321}">
                <p14:modId xmlns:p14="http://schemas.microsoft.com/office/powerpoint/2010/main" val="1128145361"/>
              </p:ext>
            </p:extLst>
          </p:nvPr>
        </p:nvGraphicFramePr>
        <p:xfrm>
          <a:off x="1331640" y="4210855"/>
          <a:ext cx="6696744" cy="1176009"/>
        </p:xfrm>
        <a:graphic>
          <a:graphicData uri="http://schemas.openxmlformats.org/drawingml/2006/table">
            <a:tbl>
              <a:tblPr firstRow="1" bandRow="1">
                <a:tableStyleId>{21E4AEA4-8DFA-4A89-87EB-49C32662AFE0}</a:tableStyleId>
              </a:tblPr>
              <a:tblGrid>
                <a:gridCol w="1008112"/>
                <a:gridCol w="1008112"/>
                <a:gridCol w="1080120"/>
                <a:gridCol w="1296144"/>
                <a:gridCol w="1152128"/>
                <a:gridCol w="1152128"/>
              </a:tblGrid>
              <a:tr h="392003">
                <a:tc>
                  <a:txBody>
                    <a:bodyPr/>
                    <a:lstStyle/>
                    <a:p>
                      <a:pPr algn="ctr"/>
                      <a:endParaRPr lang="es-AR" dirty="0"/>
                    </a:p>
                  </a:txBody>
                  <a:tcPr/>
                </a:tc>
                <a:tc>
                  <a:txBody>
                    <a:bodyPr/>
                    <a:lstStyle/>
                    <a:p>
                      <a:pPr algn="ctr"/>
                      <a:r>
                        <a:rPr lang="pt-BR" dirty="0" smtClean="0">
                          <a:solidFill>
                            <a:srgbClr val="FFFF00"/>
                          </a:solidFill>
                        </a:rPr>
                        <a:t>H</a:t>
                      </a:r>
                      <a:r>
                        <a:rPr lang="pt-BR" dirty="0" smtClean="0"/>
                        <a:t>-CH</a:t>
                      </a:r>
                      <a:r>
                        <a:rPr lang="pt-BR" baseline="-25000" dirty="0" smtClean="0"/>
                        <a:t>3</a:t>
                      </a:r>
                      <a:endParaRPr lang="es-AR" baseline="-25000" dirty="0"/>
                    </a:p>
                  </a:txBody>
                  <a:tcPr/>
                </a:tc>
                <a:tc>
                  <a:txBody>
                    <a:bodyPr/>
                    <a:lstStyle/>
                    <a:p>
                      <a:pPr algn="ctr"/>
                      <a:r>
                        <a:rPr lang="pt-BR" b="1" dirty="0" smtClean="0">
                          <a:solidFill>
                            <a:srgbClr val="FFFF00"/>
                          </a:solidFill>
                        </a:rPr>
                        <a:t>H</a:t>
                      </a:r>
                      <a:r>
                        <a:rPr lang="pt-BR" b="1" dirty="0" smtClean="0"/>
                        <a:t>-CH</a:t>
                      </a:r>
                      <a:r>
                        <a:rPr lang="pt-BR" b="1" baseline="-25000" dirty="0" smtClean="0"/>
                        <a:t>2</a:t>
                      </a:r>
                      <a:r>
                        <a:rPr lang="pt-BR" b="1" dirty="0" smtClean="0">
                          <a:solidFill>
                            <a:srgbClr val="00FF00"/>
                          </a:solidFill>
                        </a:rPr>
                        <a:t>I</a:t>
                      </a:r>
                      <a:endParaRPr lang="es-AR" dirty="0">
                        <a:solidFill>
                          <a:srgbClr val="00FF00"/>
                        </a:solidFill>
                      </a:endParaRPr>
                    </a:p>
                  </a:txBody>
                  <a:tcPr/>
                </a:tc>
                <a:tc>
                  <a:txBody>
                    <a:bodyPr/>
                    <a:lstStyle/>
                    <a:p>
                      <a:pPr algn="ctr"/>
                      <a:r>
                        <a:rPr lang="pt-BR" b="1" dirty="0" smtClean="0">
                          <a:solidFill>
                            <a:srgbClr val="FFFF00"/>
                          </a:solidFill>
                        </a:rPr>
                        <a:t>H</a:t>
                      </a:r>
                      <a:r>
                        <a:rPr lang="pt-BR" b="1" dirty="0" smtClean="0"/>
                        <a:t>-CH</a:t>
                      </a:r>
                      <a:r>
                        <a:rPr lang="pt-BR" b="1" baseline="-25000" dirty="0" smtClean="0"/>
                        <a:t>2</a:t>
                      </a:r>
                      <a:r>
                        <a:rPr lang="pt-BR" b="1" dirty="0" smtClean="0">
                          <a:solidFill>
                            <a:srgbClr val="00FF00"/>
                          </a:solidFill>
                        </a:rPr>
                        <a:t>Br</a:t>
                      </a:r>
                      <a:endParaRPr lang="es-AR" dirty="0">
                        <a:solidFill>
                          <a:srgbClr val="00FF00"/>
                        </a:solidFill>
                      </a:endParaRPr>
                    </a:p>
                  </a:txBody>
                  <a:tcPr/>
                </a:tc>
                <a:tc>
                  <a:txBody>
                    <a:bodyPr/>
                    <a:lstStyle/>
                    <a:p>
                      <a:pPr algn="ctr"/>
                      <a:r>
                        <a:rPr lang="pt-BR" b="1" dirty="0" smtClean="0">
                          <a:solidFill>
                            <a:srgbClr val="FFFF00"/>
                          </a:solidFill>
                        </a:rPr>
                        <a:t>H</a:t>
                      </a:r>
                      <a:r>
                        <a:rPr lang="pt-BR" b="1" dirty="0" smtClean="0"/>
                        <a:t>-CH</a:t>
                      </a:r>
                      <a:r>
                        <a:rPr lang="pt-BR" b="1" baseline="-25000" dirty="0" smtClean="0"/>
                        <a:t>2</a:t>
                      </a:r>
                      <a:r>
                        <a:rPr lang="pt-BR" b="1" dirty="0" smtClean="0">
                          <a:solidFill>
                            <a:srgbClr val="00FF00"/>
                          </a:solidFill>
                        </a:rPr>
                        <a:t>Cl</a:t>
                      </a:r>
                      <a:endParaRPr lang="es-AR" dirty="0">
                        <a:solidFill>
                          <a:srgbClr val="00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b="1" dirty="0" smtClean="0">
                          <a:solidFill>
                            <a:srgbClr val="FFFF00"/>
                          </a:solidFill>
                        </a:rPr>
                        <a:t>H</a:t>
                      </a:r>
                      <a:r>
                        <a:rPr lang="pt-BR" b="1" dirty="0" smtClean="0"/>
                        <a:t>-CH</a:t>
                      </a:r>
                      <a:r>
                        <a:rPr lang="pt-BR" b="1" baseline="-25000" dirty="0" smtClean="0"/>
                        <a:t>2</a:t>
                      </a:r>
                      <a:r>
                        <a:rPr lang="pt-BR" b="1" dirty="0" smtClean="0">
                          <a:solidFill>
                            <a:srgbClr val="00FF00"/>
                          </a:solidFill>
                        </a:rPr>
                        <a:t>F</a:t>
                      </a:r>
                    </a:p>
                  </a:txBody>
                  <a:tcPr/>
                </a:tc>
              </a:tr>
              <a:tr h="392003">
                <a:tc>
                  <a:txBody>
                    <a:bodyPr/>
                    <a:lstStyle/>
                    <a:p>
                      <a:pPr algn="ctr"/>
                      <a:r>
                        <a:rPr lang="es-ES_tradnl" b="1" dirty="0" smtClean="0"/>
                        <a:t>E</a:t>
                      </a:r>
                      <a:endParaRPr lang="es-AR" b="1" dirty="0"/>
                    </a:p>
                  </a:txBody>
                  <a:tcPr/>
                </a:tc>
                <a:tc>
                  <a:txBody>
                    <a:bodyPr/>
                    <a:lstStyle/>
                    <a:p>
                      <a:pPr algn="ctr"/>
                      <a:r>
                        <a:rPr lang="es-ES_tradnl" dirty="0" smtClean="0"/>
                        <a:t>2,1</a:t>
                      </a:r>
                      <a:endParaRPr lang="es-AR" dirty="0"/>
                    </a:p>
                  </a:txBody>
                  <a:tcPr/>
                </a:tc>
                <a:tc>
                  <a:txBody>
                    <a:bodyPr/>
                    <a:lstStyle/>
                    <a:p>
                      <a:pPr algn="ctr"/>
                      <a:r>
                        <a:rPr lang="es-ES_tradnl" dirty="0" smtClean="0"/>
                        <a:t>2,5</a:t>
                      </a:r>
                      <a:endParaRPr lang="es-AR" dirty="0"/>
                    </a:p>
                  </a:txBody>
                  <a:tcPr/>
                </a:tc>
                <a:tc>
                  <a:txBody>
                    <a:bodyPr/>
                    <a:lstStyle/>
                    <a:p>
                      <a:pPr algn="ctr"/>
                      <a:r>
                        <a:rPr lang="es-ES_tradnl" dirty="0" smtClean="0"/>
                        <a:t>2,8</a:t>
                      </a:r>
                      <a:endParaRPr lang="es-AR" dirty="0"/>
                    </a:p>
                  </a:txBody>
                  <a:tcPr/>
                </a:tc>
                <a:tc>
                  <a:txBody>
                    <a:bodyPr/>
                    <a:lstStyle/>
                    <a:p>
                      <a:pPr algn="ctr"/>
                      <a:r>
                        <a:rPr lang="es-ES_tradnl" dirty="0" smtClean="0"/>
                        <a:t>3,0</a:t>
                      </a:r>
                      <a:endParaRPr lang="es-AR" dirty="0"/>
                    </a:p>
                  </a:txBody>
                  <a:tcPr/>
                </a:tc>
                <a:tc>
                  <a:txBody>
                    <a:bodyPr/>
                    <a:lstStyle/>
                    <a:p>
                      <a:pPr algn="ctr"/>
                      <a:r>
                        <a:rPr lang="es-ES_tradnl" dirty="0" smtClean="0"/>
                        <a:t>4,0</a:t>
                      </a:r>
                      <a:endParaRPr lang="es-AR" dirty="0"/>
                    </a:p>
                  </a:txBody>
                  <a:tcPr/>
                </a:tc>
              </a:tr>
              <a:tr h="392003">
                <a:tc>
                  <a:txBody>
                    <a:bodyPr/>
                    <a:lstStyle/>
                    <a:p>
                      <a:pPr algn="ctr"/>
                      <a:r>
                        <a:rPr lang="el-GR" b="1" dirty="0" smtClean="0">
                          <a:latin typeface="Times New Roman"/>
                          <a:cs typeface="Times New Roman"/>
                        </a:rPr>
                        <a:t>δ</a:t>
                      </a:r>
                      <a:r>
                        <a:rPr lang="es-ES_tradnl" b="1" dirty="0" smtClean="0">
                          <a:latin typeface="Times New Roman"/>
                          <a:cs typeface="Times New Roman"/>
                        </a:rPr>
                        <a:t> (ppm)</a:t>
                      </a:r>
                      <a:endParaRPr lang="es-AR" b="1" dirty="0"/>
                    </a:p>
                  </a:txBody>
                  <a:tcPr/>
                </a:tc>
                <a:tc>
                  <a:txBody>
                    <a:bodyPr/>
                    <a:lstStyle/>
                    <a:p>
                      <a:pPr algn="ctr"/>
                      <a:r>
                        <a:rPr lang="es-ES_tradnl" dirty="0" smtClean="0"/>
                        <a:t>0,23</a:t>
                      </a:r>
                      <a:endParaRPr lang="es-AR" dirty="0"/>
                    </a:p>
                  </a:txBody>
                  <a:tcPr/>
                </a:tc>
                <a:tc>
                  <a:txBody>
                    <a:bodyPr/>
                    <a:lstStyle/>
                    <a:p>
                      <a:pPr algn="ctr"/>
                      <a:r>
                        <a:rPr lang="es-ES_tradnl" dirty="0" smtClean="0"/>
                        <a:t>1,98</a:t>
                      </a:r>
                      <a:endParaRPr lang="es-AR" dirty="0"/>
                    </a:p>
                  </a:txBody>
                  <a:tcPr/>
                </a:tc>
                <a:tc>
                  <a:txBody>
                    <a:bodyPr/>
                    <a:lstStyle/>
                    <a:p>
                      <a:pPr algn="ctr"/>
                      <a:r>
                        <a:rPr lang="es-ES_tradnl" dirty="0" smtClean="0"/>
                        <a:t>2,45</a:t>
                      </a:r>
                      <a:endParaRPr lang="es-AR" dirty="0"/>
                    </a:p>
                  </a:txBody>
                  <a:tcPr/>
                </a:tc>
                <a:tc>
                  <a:txBody>
                    <a:bodyPr/>
                    <a:lstStyle/>
                    <a:p>
                      <a:pPr algn="ctr"/>
                      <a:r>
                        <a:rPr lang="es-ES_tradnl" dirty="0" smtClean="0"/>
                        <a:t>2,84</a:t>
                      </a:r>
                      <a:endParaRPr lang="es-AR" dirty="0"/>
                    </a:p>
                  </a:txBody>
                  <a:tcPr/>
                </a:tc>
                <a:tc>
                  <a:txBody>
                    <a:bodyPr/>
                    <a:lstStyle/>
                    <a:p>
                      <a:pPr algn="ctr"/>
                      <a:r>
                        <a:rPr lang="es-ES_tradnl" dirty="0" smtClean="0"/>
                        <a:t>4,13</a:t>
                      </a:r>
                      <a:endParaRPr lang="es-AR" dirty="0"/>
                    </a:p>
                  </a:txBody>
                  <a:tcPr/>
                </a:tc>
              </a:tr>
            </a:tbl>
          </a:graphicData>
        </a:graphic>
      </p:graphicFrame>
    </p:spTree>
    <p:extLst>
      <p:ext uri="{BB962C8B-B14F-4D97-AF65-F5344CB8AC3E}">
        <p14:creationId xmlns:p14="http://schemas.microsoft.com/office/powerpoint/2010/main" val="4441673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INTRODUCCIÓN </a:t>
            </a:r>
            <a:endParaRPr lang="es-ES" sz="3200" dirty="0">
              <a:solidFill>
                <a:srgbClr val="FFFF00"/>
              </a:solidFill>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a:t>
            </a:fld>
            <a:endParaRPr lang="es-ES"/>
          </a:p>
        </p:txBody>
      </p:sp>
      <p:grpSp>
        <p:nvGrpSpPr>
          <p:cNvPr id="7" name="6 Grupo"/>
          <p:cNvGrpSpPr>
            <a:grpSpLocks/>
          </p:cNvGrpSpPr>
          <p:nvPr/>
        </p:nvGrpSpPr>
        <p:grpSpPr bwMode="auto">
          <a:xfrm>
            <a:off x="323850" y="1243013"/>
            <a:ext cx="3573463" cy="2058987"/>
            <a:chOff x="323528" y="1027125"/>
            <a:chExt cx="3574157" cy="2058317"/>
          </a:xfrm>
        </p:grpSpPr>
        <p:sp>
          <p:nvSpPr>
            <p:cNvPr id="8" name="7 Elipse"/>
            <p:cNvSpPr/>
            <p:nvPr/>
          </p:nvSpPr>
          <p:spPr>
            <a:xfrm>
              <a:off x="323528" y="1027125"/>
              <a:ext cx="3000002" cy="2058317"/>
            </a:xfrm>
            <a:prstGeom prst="ellipse">
              <a:avLst/>
            </a:prstGeom>
            <a:solidFill>
              <a:srgbClr val="FFFF66"/>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 name="3 CuadroTexto"/>
            <p:cNvSpPr txBox="1">
              <a:spLocks noChangeArrowheads="1"/>
            </p:cNvSpPr>
            <p:nvPr/>
          </p:nvSpPr>
          <p:spPr bwMode="auto">
            <a:xfrm>
              <a:off x="611560" y="1484784"/>
              <a:ext cx="328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1800" b="1" dirty="0">
                  <a:solidFill>
                    <a:schemeClr val="bg1">
                      <a:lumMod val="75000"/>
                    </a:schemeClr>
                  </a:solidFill>
                  <a:latin typeface="Times New Roman" pitchFamily="18" charset="0"/>
                  <a:cs typeface="Times New Roman" pitchFamily="18" charset="0"/>
                </a:rPr>
                <a:t>Elucidación estructural</a:t>
              </a:r>
            </a:p>
            <a:p>
              <a:r>
                <a:rPr lang="es-ES" sz="1800" dirty="0">
                  <a:solidFill>
                    <a:schemeClr val="bg1">
                      <a:lumMod val="75000"/>
                    </a:schemeClr>
                  </a:solidFill>
                  <a:latin typeface="Times New Roman" pitchFamily="18" charset="0"/>
                  <a:cs typeface="Times New Roman" pitchFamily="18" charset="0"/>
                </a:rPr>
                <a:t>      Productos naturales</a:t>
              </a:r>
            </a:p>
            <a:p>
              <a:r>
                <a:rPr lang="es-ES" sz="1800" dirty="0">
                  <a:solidFill>
                    <a:schemeClr val="bg1">
                      <a:lumMod val="75000"/>
                    </a:schemeClr>
                  </a:solidFill>
                  <a:latin typeface="Times New Roman" pitchFamily="18" charset="0"/>
                  <a:cs typeface="Times New Roman" pitchFamily="18" charset="0"/>
                </a:rPr>
                <a:t>      Síntesis orgánicas</a:t>
              </a:r>
            </a:p>
          </p:txBody>
        </p:sp>
      </p:grpSp>
      <p:grpSp>
        <p:nvGrpSpPr>
          <p:cNvPr id="10" name="9 Grupo"/>
          <p:cNvGrpSpPr>
            <a:grpSpLocks/>
          </p:cNvGrpSpPr>
          <p:nvPr/>
        </p:nvGrpSpPr>
        <p:grpSpPr bwMode="auto">
          <a:xfrm>
            <a:off x="2579688" y="2522538"/>
            <a:ext cx="3619500" cy="2058987"/>
            <a:chOff x="2580110" y="2306787"/>
            <a:chExt cx="3618485" cy="2058317"/>
          </a:xfrm>
        </p:grpSpPr>
        <p:sp>
          <p:nvSpPr>
            <p:cNvPr id="11" name="10 Elipse"/>
            <p:cNvSpPr/>
            <p:nvPr/>
          </p:nvSpPr>
          <p:spPr>
            <a:xfrm>
              <a:off x="2580110" y="2306787"/>
              <a:ext cx="3360042" cy="2058317"/>
            </a:xfrm>
            <a:prstGeom prst="ellipse">
              <a:avLst/>
            </a:prstGeom>
            <a:solidFill>
              <a:srgbClr val="FFC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 name="6 CuadroTexto"/>
            <p:cNvSpPr txBox="1">
              <a:spLocks noChangeArrowheads="1"/>
            </p:cNvSpPr>
            <p:nvPr/>
          </p:nvSpPr>
          <p:spPr bwMode="auto">
            <a:xfrm>
              <a:off x="2698157" y="2873982"/>
              <a:ext cx="3500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1800" b="1" dirty="0">
                  <a:solidFill>
                    <a:schemeClr val="bg1">
                      <a:lumMod val="75000"/>
                    </a:schemeClr>
                  </a:solidFill>
                  <a:latin typeface="Times New Roman" pitchFamily="18" charset="0"/>
                  <a:cs typeface="Times New Roman" pitchFamily="18" charset="0"/>
                </a:rPr>
                <a:t>Estudio de procesos dinámicos</a:t>
              </a:r>
            </a:p>
            <a:p>
              <a:r>
                <a:rPr lang="es-ES" sz="1800" dirty="0">
                  <a:solidFill>
                    <a:schemeClr val="bg1">
                      <a:lumMod val="75000"/>
                    </a:schemeClr>
                  </a:solidFill>
                  <a:latin typeface="Times New Roman" pitchFamily="18" charset="0"/>
                  <a:cs typeface="Times New Roman" pitchFamily="18" charset="0"/>
                </a:rPr>
                <a:t>      Cinética de reacciones</a:t>
              </a:r>
            </a:p>
            <a:p>
              <a:r>
                <a:rPr lang="es-ES" sz="1800" dirty="0">
                  <a:solidFill>
                    <a:schemeClr val="bg1">
                      <a:lumMod val="75000"/>
                    </a:schemeClr>
                  </a:solidFill>
                  <a:latin typeface="Times New Roman" pitchFamily="18" charset="0"/>
                  <a:cs typeface="Times New Roman" pitchFamily="18" charset="0"/>
                </a:rPr>
                <a:t>      Procesos de equilibrio</a:t>
              </a:r>
            </a:p>
          </p:txBody>
        </p:sp>
      </p:grpSp>
      <p:grpSp>
        <p:nvGrpSpPr>
          <p:cNvPr id="13" name="12 Grupo"/>
          <p:cNvGrpSpPr>
            <a:grpSpLocks/>
          </p:cNvGrpSpPr>
          <p:nvPr/>
        </p:nvGrpSpPr>
        <p:grpSpPr bwMode="auto">
          <a:xfrm>
            <a:off x="5003800" y="1196975"/>
            <a:ext cx="3671888" cy="2057400"/>
            <a:chOff x="5004048" y="980728"/>
            <a:chExt cx="3672408" cy="2058317"/>
          </a:xfrm>
        </p:grpSpPr>
        <p:sp>
          <p:nvSpPr>
            <p:cNvPr id="14" name="13 Elipse"/>
            <p:cNvSpPr/>
            <p:nvPr/>
          </p:nvSpPr>
          <p:spPr>
            <a:xfrm>
              <a:off x="5004048" y="980728"/>
              <a:ext cx="3528392" cy="2058317"/>
            </a:xfrm>
            <a:prstGeom prst="ellipse">
              <a:avLst/>
            </a:prstGeom>
            <a:solidFill>
              <a:schemeClr val="accent2">
                <a:lumMod val="40000"/>
                <a:lumOff val="6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9 CuadroTexto"/>
            <p:cNvSpPr txBox="1">
              <a:spLocks noChangeArrowheads="1"/>
            </p:cNvSpPr>
            <p:nvPr/>
          </p:nvSpPr>
          <p:spPr bwMode="auto">
            <a:xfrm>
              <a:off x="5390331" y="1484784"/>
              <a:ext cx="3286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1800" b="1" dirty="0">
                  <a:solidFill>
                    <a:schemeClr val="bg1">
                      <a:lumMod val="75000"/>
                    </a:schemeClr>
                  </a:solidFill>
                  <a:latin typeface="Times New Roman" pitchFamily="18" charset="0"/>
                  <a:cs typeface="Times New Roman" pitchFamily="18" charset="0"/>
                </a:rPr>
                <a:t>Estudios estructurales en 3D                             </a:t>
              </a:r>
            </a:p>
            <a:p>
              <a:r>
                <a:rPr lang="es-ES" sz="1800" dirty="0">
                  <a:solidFill>
                    <a:schemeClr val="bg1">
                      <a:lumMod val="75000"/>
                    </a:schemeClr>
                  </a:solidFill>
                  <a:latin typeface="Times New Roman" pitchFamily="18" charset="0"/>
                  <a:cs typeface="Times New Roman" pitchFamily="18" charset="0"/>
                </a:rPr>
                <a:t>      Proteínas</a:t>
              </a:r>
            </a:p>
            <a:p>
              <a:r>
                <a:rPr lang="es-ES" sz="1800" dirty="0">
                  <a:solidFill>
                    <a:schemeClr val="bg1">
                      <a:lumMod val="75000"/>
                    </a:schemeClr>
                  </a:solidFill>
                  <a:latin typeface="Times New Roman" pitchFamily="18" charset="0"/>
                  <a:cs typeface="Times New Roman" pitchFamily="18" charset="0"/>
                </a:rPr>
                <a:t>      ADN-Complejos</a:t>
              </a:r>
            </a:p>
            <a:p>
              <a:r>
                <a:rPr lang="es-ES" sz="1800" dirty="0">
                  <a:solidFill>
                    <a:schemeClr val="bg1">
                      <a:lumMod val="75000"/>
                    </a:schemeClr>
                  </a:solidFill>
                  <a:latin typeface="Times New Roman" pitchFamily="18" charset="0"/>
                  <a:cs typeface="Times New Roman" pitchFamily="18" charset="0"/>
                </a:rPr>
                <a:t>      Polisacáridos</a:t>
              </a:r>
            </a:p>
            <a:p>
              <a:endParaRPr lang="es-ES" sz="1800" dirty="0">
                <a:solidFill>
                  <a:schemeClr val="bg1">
                    <a:lumMod val="75000"/>
                  </a:schemeClr>
                </a:solidFill>
                <a:latin typeface="Times New Roman" pitchFamily="18" charset="0"/>
                <a:cs typeface="Times New Roman" pitchFamily="18" charset="0"/>
              </a:endParaRPr>
            </a:p>
          </p:txBody>
        </p:sp>
      </p:grpSp>
      <p:grpSp>
        <p:nvGrpSpPr>
          <p:cNvPr id="16" name="15 Grupo"/>
          <p:cNvGrpSpPr>
            <a:grpSpLocks/>
          </p:cNvGrpSpPr>
          <p:nvPr/>
        </p:nvGrpSpPr>
        <p:grpSpPr bwMode="auto">
          <a:xfrm>
            <a:off x="468313" y="3746500"/>
            <a:ext cx="3571875" cy="2058988"/>
            <a:chOff x="467544" y="3530923"/>
            <a:chExt cx="3571875" cy="2058317"/>
          </a:xfrm>
        </p:grpSpPr>
        <p:sp>
          <p:nvSpPr>
            <p:cNvPr id="17" name="16 Elipse"/>
            <p:cNvSpPr/>
            <p:nvPr/>
          </p:nvSpPr>
          <p:spPr>
            <a:xfrm>
              <a:off x="475928" y="3530923"/>
              <a:ext cx="3000002" cy="2058317"/>
            </a:xfrm>
            <a:prstGeom prst="ellipse">
              <a:avLst/>
            </a:prstGeom>
            <a:solidFill>
              <a:srgbClr val="00B0F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8" name="13 CuadroTexto"/>
            <p:cNvSpPr txBox="1">
              <a:spLocks noChangeArrowheads="1"/>
            </p:cNvSpPr>
            <p:nvPr/>
          </p:nvSpPr>
          <p:spPr bwMode="auto">
            <a:xfrm>
              <a:off x="467544" y="4293096"/>
              <a:ext cx="357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1800" b="1" dirty="0">
                  <a:solidFill>
                    <a:schemeClr val="bg1">
                      <a:lumMod val="75000"/>
                    </a:schemeClr>
                  </a:solidFill>
                  <a:latin typeface="Times New Roman" pitchFamily="18" charset="0"/>
                  <a:cs typeface="Times New Roman" pitchFamily="18" charset="0"/>
                </a:rPr>
                <a:t>Medicina</a:t>
              </a:r>
            </a:p>
            <a:p>
              <a:r>
                <a:rPr lang="es-ES" sz="1800" dirty="0">
                  <a:solidFill>
                    <a:schemeClr val="bg1">
                      <a:lumMod val="75000"/>
                    </a:schemeClr>
                  </a:solidFill>
                  <a:latin typeface="Times New Roman" pitchFamily="18" charset="0"/>
                  <a:cs typeface="Times New Roman" pitchFamily="18" charset="0"/>
                </a:rPr>
                <a:t>      Diagnostico por imágenes</a:t>
              </a:r>
            </a:p>
          </p:txBody>
        </p:sp>
      </p:grpSp>
      <p:sp>
        <p:nvSpPr>
          <p:cNvPr id="19" name="14 Rectángulo"/>
          <p:cNvSpPr>
            <a:spLocks noChangeArrowheads="1"/>
          </p:cNvSpPr>
          <p:nvPr/>
        </p:nvSpPr>
        <p:spPr bwMode="auto">
          <a:xfrm>
            <a:off x="4448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t> </a:t>
            </a:r>
          </a:p>
        </p:txBody>
      </p:sp>
      <p:pic>
        <p:nvPicPr>
          <p:cNvPr id="20" name="Picture 2" descr="Equipo de resonancia magnética nuclear (RM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229225"/>
            <a:ext cx="16732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3" y="2657475"/>
            <a:ext cx="13414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888" y="2136775"/>
            <a:ext cx="92233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23 Grupo"/>
          <p:cNvGrpSpPr>
            <a:grpSpLocks/>
          </p:cNvGrpSpPr>
          <p:nvPr/>
        </p:nvGrpSpPr>
        <p:grpSpPr bwMode="auto">
          <a:xfrm>
            <a:off x="4884738" y="3602038"/>
            <a:ext cx="4192587" cy="2058987"/>
            <a:chOff x="4884366" y="3386907"/>
            <a:chExt cx="4192190" cy="2058317"/>
          </a:xfrm>
        </p:grpSpPr>
        <p:sp>
          <p:nvSpPr>
            <p:cNvPr id="25" name="24 Elipse"/>
            <p:cNvSpPr/>
            <p:nvPr/>
          </p:nvSpPr>
          <p:spPr>
            <a:xfrm>
              <a:off x="4884366" y="3386907"/>
              <a:ext cx="3648074" cy="2058317"/>
            </a:xfrm>
            <a:prstGeom prst="ellipse">
              <a:avLst/>
            </a:prstGeom>
            <a:solidFill>
              <a:srgbClr val="FFFF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6" name="11 CuadroTexto"/>
            <p:cNvSpPr txBox="1">
              <a:spLocks noChangeArrowheads="1"/>
            </p:cNvSpPr>
            <p:nvPr/>
          </p:nvSpPr>
          <p:spPr bwMode="auto">
            <a:xfrm>
              <a:off x="5076056" y="4293096"/>
              <a:ext cx="40005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sz="1800" b="1" dirty="0">
                  <a:solidFill>
                    <a:schemeClr val="bg1">
                      <a:lumMod val="75000"/>
                    </a:schemeClr>
                  </a:solidFill>
                  <a:latin typeface="Times New Roman" pitchFamily="18" charset="0"/>
                  <a:cs typeface="Times New Roman" pitchFamily="18" charset="0"/>
                </a:rPr>
                <a:t>Diseño de drogas</a:t>
              </a:r>
            </a:p>
            <a:p>
              <a:r>
                <a:rPr lang="es-ES" sz="1800" dirty="0">
                  <a:solidFill>
                    <a:schemeClr val="bg1">
                      <a:lumMod val="75000"/>
                    </a:schemeClr>
                  </a:solidFill>
                  <a:latin typeface="Times New Roman" pitchFamily="18" charset="0"/>
                  <a:cs typeface="Times New Roman" pitchFamily="18" charset="0"/>
                </a:rPr>
                <a:t>      Relación estructura- actividad</a:t>
              </a:r>
            </a:p>
          </p:txBody>
        </p:sp>
      </p:grpSp>
      <p:pic>
        <p:nvPicPr>
          <p:cNvPr id="27"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5229225"/>
            <a:ext cx="140970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27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9030146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9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 presetClass="entr" presetSubtype="0" fill="hold" nodeType="withEffect">
                                  <p:stCondLst>
                                    <p:cond delay="0"/>
                                  </p:stCondLst>
                                  <p:childTnLst>
                                    <p:set>
                                      <p:cBhvr>
                                        <p:cTn id="23" dur="1" fill="hold">
                                          <p:stCondLst>
                                            <p:cond delay="999"/>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 presetClass="entr" presetSubtype="0" fill="hold" nodeType="withEffect">
                                  <p:stCondLst>
                                    <p:cond delay="1000"/>
                                  </p:stCondLst>
                                  <p:childTnLst>
                                    <p:set>
                                      <p:cBhvr>
                                        <p:cTn id="37" dur="1" fill="hold">
                                          <p:stCondLst>
                                            <p:cond delay="7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marL="457200" indent="-457200" algn="just">
              <a:buClr>
                <a:srgbClr val="00FF00"/>
              </a:buClr>
              <a:buFont typeface="+mj-lt"/>
              <a:buAutoNum type="arabicPeriod" startAt="2"/>
            </a:pPr>
            <a:r>
              <a:rPr lang="es-ES_tradnl" sz="1800" b="1" dirty="0" smtClean="0">
                <a:latin typeface="Tahoma" pitchFamily="34" charset="0"/>
                <a:cs typeface="Tahoma" pitchFamily="34" charset="0"/>
              </a:rPr>
              <a:t>Hibridación del átomo contiguo (efectos mesómeros). </a:t>
            </a: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AR" sz="1800" dirty="0">
                <a:latin typeface="Tahoma" pitchFamily="34" charset="0"/>
                <a:cs typeface="Tahoma" pitchFamily="34" charset="0"/>
              </a:rPr>
              <a:t>En sistemas aromáticos y </a:t>
            </a:r>
            <a:r>
              <a:rPr lang="es-AR" sz="1800" dirty="0" err="1">
                <a:latin typeface="Tahoma" pitchFamily="34" charset="0"/>
                <a:cs typeface="Tahoma" pitchFamily="34" charset="0"/>
              </a:rPr>
              <a:t>olefínicos</a:t>
            </a:r>
            <a:r>
              <a:rPr lang="es-AR" sz="1800" dirty="0">
                <a:latin typeface="Tahoma" pitchFamily="34" charset="0"/>
                <a:cs typeface="Tahoma" pitchFamily="34" charset="0"/>
              </a:rPr>
              <a:t> el efecto mesómero de los </a:t>
            </a:r>
            <a:r>
              <a:rPr lang="es-AR" sz="1800" dirty="0" smtClean="0">
                <a:latin typeface="Tahoma" pitchFamily="34" charset="0"/>
                <a:cs typeface="Tahoma" pitchFamily="34" charset="0"/>
              </a:rPr>
              <a:t>sustituyentes se </a:t>
            </a:r>
            <a:r>
              <a:rPr lang="es-AR" sz="1800" dirty="0">
                <a:latin typeface="Tahoma" pitchFamily="34" charset="0"/>
                <a:cs typeface="Tahoma" pitchFamily="34" charset="0"/>
              </a:rPr>
              <a:t>transmite mejor que el efecto inductivo y va a tener una gran </a:t>
            </a:r>
            <a:r>
              <a:rPr lang="es-AR" sz="1800" dirty="0" smtClean="0">
                <a:latin typeface="Tahoma" pitchFamily="34" charset="0"/>
                <a:cs typeface="Tahoma" pitchFamily="34" charset="0"/>
              </a:rPr>
              <a:t>influencia sobre </a:t>
            </a:r>
            <a:r>
              <a:rPr lang="es-AR" sz="1800" dirty="0">
                <a:latin typeface="Tahoma" pitchFamily="34" charset="0"/>
                <a:cs typeface="Tahoma" pitchFamily="34" charset="0"/>
              </a:rPr>
              <a:t>el desplazamiento químico.</a:t>
            </a:r>
            <a:endParaRPr lang="es-ES_tradnl" sz="1800" dirty="0" smtClean="0">
              <a:latin typeface="Tahoma" pitchFamily="34" charset="0"/>
              <a:cs typeface="Tahoma" pitchFamily="34" charset="0"/>
            </a:endParaRPr>
          </a:p>
          <a:p>
            <a:pPr marL="0" indent="0" algn="just">
              <a:buClr>
                <a:srgbClr val="00FF00"/>
              </a:buClr>
              <a:buNone/>
            </a:pPr>
            <a:r>
              <a:rPr lang="es-ES_tradnl" sz="1800" b="1" dirty="0">
                <a:latin typeface="Tahoma" pitchFamily="34" charset="0"/>
                <a:cs typeface="Tahoma" pitchFamily="34" charset="0"/>
              </a:rPr>
              <a:t> </a:t>
            </a: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30</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1895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883" y="2395711"/>
            <a:ext cx="33432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831" y="2405236"/>
            <a:ext cx="23336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Cara sonriente">
            <a:hlinkClick r:id="rId6" action="ppaction://hlinksldjump"/>
          </p:cNvPr>
          <p:cNvSpPr/>
          <p:nvPr/>
        </p:nvSpPr>
        <p:spPr bwMode="auto">
          <a:xfrm>
            <a:off x="616634" y="6021288"/>
            <a:ext cx="288032" cy="360040"/>
          </a:xfrm>
          <a:prstGeom prst="smileyFace">
            <a:avLst/>
          </a:prstGeom>
          <a:solidFill>
            <a:srgbClr val="00FF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519150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marL="457200" indent="-457200" algn="just">
              <a:buClr>
                <a:srgbClr val="00FF00"/>
              </a:buClr>
              <a:buFont typeface="+mj-lt"/>
              <a:buAutoNum type="arabicPeriod" startAt="2"/>
            </a:pPr>
            <a:r>
              <a:rPr lang="es-ES_tradnl" sz="1800" b="1" dirty="0" smtClean="0">
                <a:latin typeface="Tahoma" pitchFamily="34" charset="0"/>
                <a:cs typeface="Tahoma" pitchFamily="34" charset="0"/>
              </a:rPr>
              <a:t>Hibridación del átomo contiguo (efectos mesómeros). </a:t>
            </a:r>
          </a:p>
          <a:p>
            <a:pPr marL="0" indent="0" algn="just">
              <a:buClr>
                <a:srgbClr val="00FF00"/>
              </a:buClr>
              <a:buNone/>
            </a:pPr>
            <a:r>
              <a:rPr lang="es-ES_tradnl" sz="1800" dirty="0" smtClean="0">
                <a:latin typeface="Tahoma" pitchFamily="34" charset="0"/>
                <a:cs typeface="Tahoma" pitchFamily="34" charset="0"/>
              </a:rPr>
              <a:t>Sistemas aromáticos </a:t>
            </a:r>
          </a:p>
          <a:p>
            <a:pPr marL="0" indent="0" algn="just">
              <a:buClr>
                <a:srgbClr val="00FF00"/>
              </a:buClr>
              <a:buNone/>
            </a:pPr>
            <a:endParaRPr lang="es-ES_tradnl" sz="18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r>
              <a:rPr lang="es-ES_tradnl" sz="1800" b="1" dirty="0" smtClean="0">
                <a:latin typeface="Tahoma" pitchFamily="34" charset="0"/>
                <a:cs typeface="Tahoma" pitchFamily="34" charset="0"/>
              </a:rPr>
              <a:t>Efecto inductivo</a:t>
            </a:r>
            <a:r>
              <a:rPr lang="es-ES_tradnl" sz="1800" dirty="0" smtClean="0">
                <a:latin typeface="Tahoma" pitchFamily="34" charset="0"/>
                <a:cs typeface="Tahoma" pitchFamily="34" charset="0"/>
              </a:rPr>
              <a:t>         </a:t>
            </a:r>
            <a:r>
              <a:rPr lang="el-GR" sz="1800" dirty="0" smtClean="0">
                <a:latin typeface="Times New Roman"/>
                <a:cs typeface="Times New Roman"/>
              </a:rPr>
              <a:t>δ</a:t>
            </a:r>
            <a:r>
              <a:rPr lang="es-ES_tradnl" sz="1800" dirty="0" smtClean="0">
                <a:latin typeface="Times New Roman"/>
                <a:cs typeface="Times New Roman"/>
              </a:rPr>
              <a:t> Orto &gt;&gt; Meta &gt; Para</a:t>
            </a:r>
          </a:p>
          <a:p>
            <a:pPr marL="0" indent="0" algn="just">
              <a:buClr>
                <a:srgbClr val="00FF00"/>
              </a:buClr>
              <a:buNone/>
            </a:pPr>
            <a:endParaRPr lang="es-ES_tradnl" sz="1800" dirty="0">
              <a:latin typeface="Times New Roman"/>
              <a:cs typeface="Times New Roman"/>
            </a:endParaRPr>
          </a:p>
          <a:p>
            <a:pPr marL="0" indent="0" algn="just">
              <a:buClr>
                <a:srgbClr val="00FF00"/>
              </a:buClr>
              <a:buNone/>
            </a:pPr>
            <a:endParaRPr lang="es-ES_tradnl" sz="1800" dirty="0" smtClean="0">
              <a:latin typeface="Times New Roman"/>
              <a:cs typeface="Times New Roman"/>
            </a:endParaRPr>
          </a:p>
          <a:p>
            <a:pPr marL="0" indent="0" algn="just">
              <a:buClr>
                <a:srgbClr val="00FF00"/>
              </a:buClr>
              <a:buNone/>
            </a:pPr>
            <a:endParaRPr lang="es-ES_tradnl" sz="1800" dirty="0">
              <a:latin typeface="Times New Roman"/>
              <a:cs typeface="Times New Roman"/>
            </a:endParaRPr>
          </a:p>
          <a:p>
            <a:pPr marL="0" indent="0" algn="just">
              <a:buClr>
                <a:srgbClr val="00FF00"/>
              </a:buClr>
              <a:buNone/>
            </a:pPr>
            <a:endParaRPr lang="es-ES_tradnl" sz="1800" dirty="0" smtClean="0">
              <a:latin typeface="Times New Roman"/>
              <a:cs typeface="Times New Roman"/>
            </a:endParaRPr>
          </a:p>
          <a:p>
            <a:pPr marL="0" indent="0" algn="just">
              <a:buClr>
                <a:srgbClr val="00FF00"/>
              </a:buClr>
              <a:buNone/>
            </a:pPr>
            <a:endParaRPr lang="es-ES_tradnl" sz="1800" dirty="0">
              <a:latin typeface="Times New Roman"/>
              <a:cs typeface="Times New Roman"/>
            </a:endParaRPr>
          </a:p>
          <a:p>
            <a:pPr marL="0" indent="0" algn="just">
              <a:buClr>
                <a:srgbClr val="00FF00"/>
              </a:buClr>
              <a:buNone/>
            </a:pPr>
            <a:endParaRPr lang="es-ES_tradnl" sz="1800" dirty="0" smtClean="0">
              <a:latin typeface="Times New Roman"/>
              <a:cs typeface="Times New Roman"/>
            </a:endParaRPr>
          </a:p>
          <a:p>
            <a:pPr marL="0" indent="0" algn="just">
              <a:buClr>
                <a:srgbClr val="00FF00"/>
              </a:buClr>
              <a:buNone/>
            </a:pPr>
            <a:r>
              <a:rPr lang="es-ES_tradnl" sz="1800" dirty="0">
                <a:latin typeface="Times New Roman"/>
                <a:cs typeface="Times New Roman"/>
              </a:rPr>
              <a:t>	</a:t>
            </a:r>
            <a:r>
              <a:rPr lang="es-ES_tradnl" sz="1800" dirty="0" smtClean="0">
                <a:latin typeface="Times New Roman"/>
                <a:cs typeface="Times New Roman"/>
              </a:rPr>
              <a:t>	</a:t>
            </a:r>
            <a:r>
              <a:rPr lang="es-ES_tradnl" sz="1800" b="1" dirty="0" smtClean="0">
                <a:latin typeface="Times New Roman"/>
                <a:cs typeface="Times New Roman"/>
              </a:rPr>
              <a:t>Efecto </a:t>
            </a:r>
            <a:r>
              <a:rPr lang="es-ES_tradnl" sz="1800" b="1" dirty="0" err="1" smtClean="0">
                <a:latin typeface="Times New Roman"/>
                <a:cs typeface="Times New Roman"/>
              </a:rPr>
              <a:t>mesomérico</a:t>
            </a:r>
            <a:r>
              <a:rPr lang="es-ES_tradnl" sz="1800" b="1" dirty="0" smtClean="0">
                <a:latin typeface="Times New Roman"/>
                <a:cs typeface="Times New Roman"/>
              </a:rPr>
              <a:t>          </a:t>
            </a:r>
            <a:r>
              <a:rPr lang="el-GR" sz="1800" dirty="0" smtClean="0">
                <a:latin typeface="Times New Roman"/>
                <a:cs typeface="Times New Roman"/>
              </a:rPr>
              <a:t>δ</a:t>
            </a:r>
            <a:r>
              <a:rPr lang="es-ES_tradnl" sz="1800" dirty="0" smtClean="0">
                <a:latin typeface="Times New Roman"/>
                <a:cs typeface="Times New Roman"/>
              </a:rPr>
              <a:t> Meta &gt;&gt; Para &gt; Orto</a:t>
            </a:r>
            <a:endParaRPr lang="es-ES_tradnl" sz="1800"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31</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33" y="3573016"/>
            <a:ext cx="73818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bwMode="auto">
          <a:xfrm>
            <a:off x="854285" y="3573016"/>
            <a:ext cx="1080000" cy="1771650"/>
          </a:xfrm>
          <a:prstGeom prst="rect">
            <a:avLst/>
          </a:prstGeom>
          <a:noFill/>
          <a:ln w="38100" cap="flat" cmpd="sng" algn="ctr">
            <a:solidFill>
              <a:srgbClr val="00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704049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marL="457200" indent="-457200" algn="just">
              <a:buClr>
                <a:srgbClr val="00FF00"/>
              </a:buClr>
              <a:buFont typeface="+mj-lt"/>
              <a:buAutoNum type="arabicPeriod" startAt="2"/>
            </a:pPr>
            <a:r>
              <a:rPr lang="es-ES_tradnl" sz="1800" b="1" dirty="0" smtClean="0">
                <a:latin typeface="Tahoma" pitchFamily="34" charset="0"/>
                <a:cs typeface="Tahoma" pitchFamily="34" charset="0"/>
              </a:rPr>
              <a:t>Hibridación del átomo contiguo (efectos mesómeros). </a:t>
            </a:r>
          </a:p>
          <a:p>
            <a:pPr marL="0" indent="0" algn="just">
              <a:buClr>
                <a:srgbClr val="00FF00"/>
              </a:buClr>
              <a:buNone/>
            </a:pPr>
            <a:r>
              <a:rPr lang="es-ES_tradnl" sz="1800" dirty="0" smtClean="0">
                <a:latin typeface="Tahoma" pitchFamily="34" charset="0"/>
                <a:cs typeface="Tahoma" pitchFamily="34" charset="0"/>
              </a:rPr>
              <a:t>Sistemas aromáticos </a:t>
            </a:r>
          </a:p>
          <a:p>
            <a:pPr marL="0" indent="0" algn="just">
              <a:buClr>
                <a:srgbClr val="00FF00"/>
              </a:buClr>
              <a:buNone/>
            </a:pPr>
            <a:endParaRPr lang="es-ES_tradnl" sz="1800"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32</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595" y="2780928"/>
            <a:ext cx="5066472" cy="201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86" y="2780928"/>
            <a:ext cx="2185609" cy="201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bwMode="auto">
          <a:xfrm>
            <a:off x="403986" y="3284984"/>
            <a:ext cx="495606" cy="4320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1" name="10 Rectángulo"/>
          <p:cNvSpPr/>
          <p:nvPr/>
        </p:nvSpPr>
        <p:spPr bwMode="auto">
          <a:xfrm>
            <a:off x="409184" y="3933056"/>
            <a:ext cx="495606" cy="4320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2" name="11 Rectángulo"/>
          <p:cNvSpPr/>
          <p:nvPr/>
        </p:nvSpPr>
        <p:spPr bwMode="auto">
          <a:xfrm>
            <a:off x="1228568" y="4512888"/>
            <a:ext cx="495606" cy="216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3" name="12 Rectángulo"/>
          <p:cNvSpPr/>
          <p:nvPr/>
        </p:nvSpPr>
        <p:spPr bwMode="auto">
          <a:xfrm>
            <a:off x="2060170" y="3933056"/>
            <a:ext cx="495606" cy="4320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4" name="13 Rectángulo"/>
          <p:cNvSpPr/>
          <p:nvPr/>
        </p:nvSpPr>
        <p:spPr bwMode="auto">
          <a:xfrm>
            <a:off x="2051720" y="3284984"/>
            <a:ext cx="495606" cy="4320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17389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par>
                          <p:cTn id="10" fill="hold">
                            <p:stCondLst>
                              <p:cond delay="2000"/>
                            </p:stCondLst>
                            <p:childTnLst>
                              <p:par>
                                <p:cTn id="11" presetID="45" presetClass="exit" presetSubtype="0" fill="hold" grpId="0" nodeType="afterEffect">
                                  <p:stCondLst>
                                    <p:cond delay="0"/>
                                  </p:stCondLst>
                                  <p:childTnLst>
                                    <p:animEffect transition="out" filter="fade">
                                      <p:cBhvr>
                                        <p:cTn id="12" dur="2000"/>
                                        <p:tgtEl>
                                          <p:spTgt spid="11"/>
                                        </p:tgtEl>
                                      </p:cBhvr>
                                    </p:animEffect>
                                    <p:anim calcmode="lin" valueType="num">
                                      <p:cBhvr>
                                        <p:cTn id="13"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11"/>
                                        </p:tgtEl>
                                        <p:attrNameLst>
                                          <p:attrName>ppt_h</p:attrName>
                                        </p:attrNameLst>
                                      </p:cBhvr>
                                      <p:tavLst>
                                        <p:tav tm="0">
                                          <p:val>
                                            <p:strVal val="ppt_h"/>
                                          </p:val>
                                        </p:tav>
                                        <p:tav tm="100000">
                                          <p:val>
                                            <p:strVal val="ppt_h"/>
                                          </p:val>
                                        </p:tav>
                                      </p:tavLst>
                                    </p:anim>
                                    <p:set>
                                      <p:cBhvr>
                                        <p:cTn id="15" dur="1" fill="hold">
                                          <p:stCondLst>
                                            <p:cond delay="1999"/>
                                          </p:stCondLst>
                                        </p:cTn>
                                        <p:tgtEl>
                                          <p:spTgt spid="11"/>
                                        </p:tgtEl>
                                        <p:attrNameLst>
                                          <p:attrName>style.visibility</p:attrName>
                                        </p:attrNameLst>
                                      </p:cBhvr>
                                      <p:to>
                                        <p:strVal val="hidden"/>
                                      </p:to>
                                    </p:set>
                                  </p:childTnLst>
                                </p:cTn>
                              </p:par>
                            </p:childTnLst>
                          </p:cTn>
                        </p:par>
                        <p:par>
                          <p:cTn id="16" fill="hold">
                            <p:stCondLst>
                              <p:cond delay="4000"/>
                            </p:stCondLst>
                            <p:childTnLst>
                              <p:par>
                                <p:cTn id="17" presetID="45" presetClass="exit" presetSubtype="0" fill="hold" grpId="0" nodeType="afterEffect">
                                  <p:stCondLst>
                                    <p:cond delay="0"/>
                                  </p:stCondLst>
                                  <p:childTnLst>
                                    <p:animEffect transition="out" filter="fade">
                                      <p:cBhvr>
                                        <p:cTn id="18" dur="2000"/>
                                        <p:tgtEl>
                                          <p:spTgt spid="12"/>
                                        </p:tgtEl>
                                      </p:cBhvr>
                                    </p:animEffect>
                                    <p:anim calcmode="lin" valueType="num">
                                      <p:cBhvr>
                                        <p:cTn id="19"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12"/>
                                        </p:tgtEl>
                                        <p:attrNameLst>
                                          <p:attrName>ppt_h</p:attrName>
                                        </p:attrNameLst>
                                      </p:cBhvr>
                                      <p:tavLst>
                                        <p:tav tm="0">
                                          <p:val>
                                            <p:strVal val="ppt_h"/>
                                          </p:val>
                                        </p:tav>
                                        <p:tav tm="100000">
                                          <p:val>
                                            <p:strVal val="ppt_h"/>
                                          </p:val>
                                        </p:tav>
                                      </p:tavLst>
                                    </p:anim>
                                    <p:set>
                                      <p:cBhvr>
                                        <p:cTn id="21" dur="1" fill="hold">
                                          <p:stCondLst>
                                            <p:cond delay="1999"/>
                                          </p:stCondLst>
                                        </p:cTn>
                                        <p:tgtEl>
                                          <p:spTgt spid="12"/>
                                        </p:tgtEl>
                                        <p:attrNameLst>
                                          <p:attrName>style.visibility</p:attrName>
                                        </p:attrNameLst>
                                      </p:cBhvr>
                                      <p:to>
                                        <p:strVal val="hidden"/>
                                      </p:to>
                                    </p:set>
                                  </p:childTnLst>
                                </p:cTn>
                              </p:par>
                            </p:childTnLst>
                          </p:cTn>
                        </p:par>
                        <p:par>
                          <p:cTn id="22" fill="hold">
                            <p:stCondLst>
                              <p:cond delay="6000"/>
                            </p:stCondLst>
                            <p:childTnLst>
                              <p:par>
                                <p:cTn id="23" presetID="45" presetClass="exit" presetSubtype="0" fill="hold" grpId="0" nodeType="afterEffect">
                                  <p:stCondLst>
                                    <p:cond delay="0"/>
                                  </p:stCondLst>
                                  <p:childTnLst>
                                    <p:animEffect transition="out" filter="fade">
                                      <p:cBhvr>
                                        <p:cTn id="24" dur="2000"/>
                                        <p:tgtEl>
                                          <p:spTgt spid="13"/>
                                        </p:tgtEl>
                                      </p:cBhvr>
                                    </p:animEffect>
                                    <p:anim calcmode="lin" valueType="num">
                                      <p:cBhvr>
                                        <p:cTn id="2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2000"/>
                                        <p:tgtEl>
                                          <p:spTgt spid="13"/>
                                        </p:tgtEl>
                                        <p:attrNameLst>
                                          <p:attrName>ppt_h</p:attrName>
                                        </p:attrNameLst>
                                      </p:cBhvr>
                                      <p:tavLst>
                                        <p:tav tm="0">
                                          <p:val>
                                            <p:strVal val="ppt_h"/>
                                          </p:val>
                                        </p:tav>
                                        <p:tav tm="100000">
                                          <p:val>
                                            <p:strVal val="ppt_h"/>
                                          </p:val>
                                        </p:tav>
                                      </p:tavLst>
                                    </p:anim>
                                    <p:set>
                                      <p:cBhvr>
                                        <p:cTn id="27" dur="1" fill="hold">
                                          <p:stCondLst>
                                            <p:cond delay="1999"/>
                                          </p:stCondLst>
                                        </p:cTn>
                                        <p:tgtEl>
                                          <p:spTgt spid="13"/>
                                        </p:tgtEl>
                                        <p:attrNameLst>
                                          <p:attrName>style.visibility</p:attrName>
                                        </p:attrNameLst>
                                      </p:cBhvr>
                                      <p:to>
                                        <p:strVal val="hidden"/>
                                      </p:to>
                                    </p:set>
                                  </p:childTnLst>
                                </p:cTn>
                              </p:par>
                            </p:childTnLst>
                          </p:cTn>
                        </p:par>
                        <p:par>
                          <p:cTn id="28" fill="hold">
                            <p:stCondLst>
                              <p:cond delay="8000"/>
                            </p:stCondLst>
                            <p:childTnLst>
                              <p:par>
                                <p:cTn id="29" presetID="45" presetClass="exit" presetSubtype="0" fill="hold" grpId="0" nodeType="afterEffect">
                                  <p:stCondLst>
                                    <p:cond delay="0"/>
                                  </p:stCondLst>
                                  <p:childTnLst>
                                    <p:animEffect transition="out" filter="fade">
                                      <p:cBhvr>
                                        <p:cTn id="30" dur="2000"/>
                                        <p:tgtEl>
                                          <p:spTgt spid="14"/>
                                        </p:tgtEl>
                                      </p:cBhvr>
                                    </p:animEffect>
                                    <p:anim calcmode="lin" valueType="num">
                                      <p:cBhvr>
                                        <p:cTn id="31"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2000"/>
                                        <p:tgtEl>
                                          <p:spTgt spid="14"/>
                                        </p:tgtEl>
                                        <p:attrNameLst>
                                          <p:attrName>ppt_h</p:attrName>
                                        </p:attrNameLst>
                                      </p:cBhvr>
                                      <p:tavLst>
                                        <p:tav tm="0">
                                          <p:val>
                                            <p:strVal val="ppt_h"/>
                                          </p:val>
                                        </p:tav>
                                        <p:tav tm="100000">
                                          <p:val>
                                            <p:strVal val="ppt_h"/>
                                          </p:val>
                                        </p:tav>
                                      </p:tavLst>
                                    </p:anim>
                                    <p:set>
                                      <p:cBhvr>
                                        <p:cTn id="3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marL="457200" indent="-457200" algn="just">
              <a:buClr>
                <a:srgbClr val="00FF00"/>
              </a:buClr>
              <a:buFont typeface="+mj-lt"/>
              <a:buAutoNum type="arabicPeriod" startAt="2"/>
            </a:pPr>
            <a:r>
              <a:rPr lang="es-ES_tradnl" sz="1800" b="1" dirty="0" smtClean="0">
                <a:latin typeface="Tahoma" pitchFamily="34" charset="0"/>
                <a:cs typeface="Tahoma" pitchFamily="34" charset="0"/>
              </a:rPr>
              <a:t>Hibridación del átomo contiguo (efectos mesómeros). </a:t>
            </a:r>
          </a:p>
          <a:p>
            <a:pPr marL="0" indent="0" algn="just">
              <a:buClr>
                <a:srgbClr val="00FF00"/>
              </a:buClr>
              <a:buNone/>
            </a:pPr>
            <a:r>
              <a:rPr lang="es-ES_tradnl" sz="1800" dirty="0" smtClean="0">
                <a:latin typeface="Tahoma" pitchFamily="34" charset="0"/>
                <a:cs typeface="Tahoma" pitchFamily="34" charset="0"/>
              </a:rPr>
              <a:t>Sistemas aromáticos </a:t>
            </a:r>
          </a:p>
          <a:p>
            <a:pPr marL="0" indent="0" algn="just">
              <a:buClr>
                <a:srgbClr val="00FF00"/>
              </a:buClr>
              <a:buNone/>
            </a:pPr>
            <a:endParaRPr lang="es-ES_tradnl" sz="1800"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33</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54483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11" y="3140968"/>
            <a:ext cx="2386997" cy="21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bwMode="auto">
          <a:xfrm>
            <a:off x="469811" y="3717032"/>
            <a:ext cx="501789"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6" name="15 Rectángulo"/>
          <p:cNvSpPr/>
          <p:nvPr/>
        </p:nvSpPr>
        <p:spPr bwMode="auto">
          <a:xfrm>
            <a:off x="469460" y="4392527"/>
            <a:ext cx="501789"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7" name="16 Rectángulo"/>
          <p:cNvSpPr/>
          <p:nvPr/>
        </p:nvSpPr>
        <p:spPr bwMode="auto">
          <a:xfrm>
            <a:off x="1412414" y="4988320"/>
            <a:ext cx="501789" cy="1800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8" name="17 Rectángulo"/>
          <p:cNvSpPr/>
          <p:nvPr/>
        </p:nvSpPr>
        <p:spPr bwMode="auto">
          <a:xfrm>
            <a:off x="2319607" y="4382488"/>
            <a:ext cx="501789"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9" name="18 Rectángulo"/>
          <p:cNvSpPr/>
          <p:nvPr/>
        </p:nvSpPr>
        <p:spPr bwMode="auto">
          <a:xfrm>
            <a:off x="2342019" y="3717032"/>
            <a:ext cx="501789"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582319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marL="457200" indent="-457200" algn="just">
              <a:buClr>
                <a:srgbClr val="00FF00"/>
              </a:buClr>
              <a:buFont typeface="+mj-lt"/>
              <a:buAutoNum type="arabicPeriod" startAt="2"/>
            </a:pPr>
            <a:r>
              <a:rPr lang="es-ES_tradnl" sz="1800" b="1" dirty="0" smtClean="0">
                <a:latin typeface="Tahoma" pitchFamily="34" charset="0"/>
                <a:cs typeface="Tahoma" pitchFamily="34" charset="0"/>
              </a:rPr>
              <a:t>Hibridación del átomo contiguo (efectos mesómeros). </a:t>
            </a:r>
          </a:p>
          <a:p>
            <a:pPr marL="0" indent="0" algn="just">
              <a:buClr>
                <a:srgbClr val="00FF00"/>
              </a:buClr>
              <a:buNone/>
            </a:pPr>
            <a:r>
              <a:rPr lang="es-ES_tradnl" sz="1800" dirty="0" smtClean="0">
                <a:latin typeface="Tahoma" pitchFamily="34" charset="0"/>
                <a:cs typeface="Tahoma" pitchFamily="34" charset="0"/>
              </a:rPr>
              <a:t>Sistemas </a:t>
            </a:r>
            <a:r>
              <a:rPr lang="es-ES_tradnl" sz="1800" dirty="0" err="1" smtClean="0">
                <a:latin typeface="Tahoma" pitchFamily="34" charset="0"/>
                <a:cs typeface="Tahoma" pitchFamily="34" charset="0"/>
              </a:rPr>
              <a:t>olefínicos</a:t>
            </a:r>
            <a:endParaRPr lang="es-ES_tradnl" sz="1800" dirty="0" smtClean="0">
              <a:latin typeface="Tahoma" pitchFamily="34" charset="0"/>
              <a:cs typeface="Tahoma" pitchFamily="34" charset="0"/>
            </a:endParaRPr>
          </a:p>
          <a:p>
            <a:pPr marL="0" indent="0" algn="just">
              <a:buClr>
                <a:srgbClr val="00FF00"/>
              </a:buClr>
              <a:buNone/>
            </a:pPr>
            <a:endParaRPr lang="es-ES_tradnl" sz="18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34</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4163"/>
            <a:ext cx="2695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437112"/>
            <a:ext cx="68961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doblada hacia arriba"/>
          <p:cNvSpPr/>
          <p:nvPr/>
        </p:nvSpPr>
        <p:spPr bwMode="auto">
          <a:xfrm rot="5400000">
            <a:off x="611560" y="5849976"/>
            <a:ext cx="504056" cy="504056"/>
          </a:xfrm>
          <a:prstGeom prst="bentUpArrow">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176" y="6021288"/>
            <a:ext cx="3810152" cy="40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198928" y="6038704"/>
            <a:ext cx="2254143" cy="400110"/>
          </a:xfrm>
          <a:prstGeom prst="rect">
            <a:avLst/>
          </a:prstGeom>
          <a:noFill/>
        </p:spPr>
        <p:txBody>
          <a:bodyPr wrap="none" rtlCol="0">
            <a:spAutoFit/>
          </a:bodyPr>
          <a:lstStyle/>
          <a:p>
            <a:r>
              <a:rPr lang="es-ES_tradnl" sz="2000" b="1" dirty="0" smtClean="0"/>
              <a:t>Efecto </a:t>
            </a:r>
            <a:r>
              <a:rPr lang="es-ES_tradnl" sz="2000" b="1" dirty="0" err="1" smtClean="0"/>
              <a:t>mesomérico</a:t>
            </a:r>
            <a:endParaRPr lang="es-AR" sz="2000" b="1" dirty="0"/>
          </a:p>
        </p:txBody>
      </p:sp>
      <p:sp>
        <p:nvSpPr>
          <p:cNvPr id="9" name="8 Flecha derecha"/>
          <p:cNvSpPr/>
          <p:nvPr/>
        </p:nvSpPr>
        <p:spPr bwMode="auto">
          <a:xfrm>
            <a:off x="3302943" y="3284984"/>
            <a:ext cx="606539" cy="288032"/>
          </a:xfrm>
          <a:prstGeom prst="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
        <p:nvSpPr>
          <p:cNvPr id="14" name="13 CuadroTexto"/>
          <p:cNvSpPr txBox="1"/>
          <p:nvPr/>
        </p:nvSpPr>
        <p:spPr>
          <a:xfrm>
            <a:off x="3909482" y="3239895"/>
            <a:ext cx="1970411" cy="400110"/>
          </a:xfrm>
          <a:prstGeom prst="rect">
            <a:avLst/>
          </a:prstGeom>
          <a:noFill/>
        </p:spPr>
        <p:txBody>
          <a:bodyPr wrap="none" rtlCol="0">
            <a:spAutoFit/>
          </a:bodyPr>
          <a:lstStyle/>
          <a:p>
            <a:r>
              <a:rPr lang="es-ES_tradnl" sz="2000" b="1" dirty="0" smtClean="0"/>
              <a:t>Efecto inductivo</a:t>
            </a:r>
            <a:endParaRPr lang="es-AR" sz="2000" b="1" dirty="0"/>
          </a:p>
        </p:txBody>
      </p:sp>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284984"/>
            <a:ext cx="2916935" cy="36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3814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algn="just">
              <a:buClr>
                <a:srgbClr val="00FF00"/>
              </a:buClr>
              <a:buFont typeface="+mj-lt"/>
              <a:buAutoNum type="arabicPeriod" startAt="3"/>
            </a:pPr>
            <a:r>
              <a:rPr lang="es-ES_tradnl" sz="1800" b="1" dirty="0">
                <a:latin typeface="Tahoma" pitchFamily="34" charset="0"/>
                <a:cs typeface="Tahoma" pitchFamily="34" charset="0"/>
              </a:rPr>
              <a:t>Efectos </a:t>
            </a:r>
            <a:r>
              <a:rPr lang="es-ES_tradnl" sz="1800" b="1" dirty="0" err="1" smtClean="0">
                <a:latin typeface="Tahoma" pitchFamily="34" charset="0"/>
                <a:cs typeface="Tahoma" pitchFamily="34" charset="0"/>
              </a:rPr>
              <a:t>anisotrópicos</a:t>
            </a:r>
            <a:r>
              <a:rPr lang="es-ES_tradnl" sz="1800" dirty="0" smtClean="0">
                <a:latin typeface="Tahoma" pitchFamily="34" charset="0"/>
                <a:cs typeface="Tahoma" pitchFamily="34" charset="0"/>
              </a:rPr>
              <a:t>. </a:t>
            </a:r>
            <a:r>
              <a:rPr lang="es-AR" sz="1800" dirty="0"/>
              <a:t>Existen determinados enlaces que n</a:t>
            </a:r>
            <a:r>
              <a:rPr lang="es-AR" sz="1800" dirty="0" smtClean="0"/>
              <a:t>o </a:t>
            </a:r>
            <a:r>
              <a:rPr lang="es-AR" sz="1800" dirty="0"/>
              <a:t>son isotrópicos frente al </a:t>
            </a:r>
            <a:r>
              <a:rPr lang="es-AR" sz="1800" dirty="0" smtClean="0"/>
              <a:t>campo magnético externo, </a:t>
            </a:r>
            <a:r>
              <a:rPr lang="es-AR" sz="1800" dirty="0"/>
              <a:t>sino que su comportamiento va a depender de </a:t>
            </a:r>
            <a:r>
              <a:rPr lang="es-AR" sz="1800" dirty="0" smtClean="0"/>
              <a:t>la orientación </a:t>
            </a:r>
            <a:r>
              <a:rPr lang="es-AR" sz="1800" dirty="0"/>
              <a:t>con el campo magnético </a:t>
            </a:r>
            <a:r>
              <a:rPr lang="es-AR" sz="1800" dirty="0" smtClean="0"/>
              <a:t>B</a:t>
            </a:r>
            <a:r>
              <a:rPr lang="es-AR" sz="1800" baseline="-25000" dirty="0" smtClean="0"/>
              <a:t>0</a:t>
            </a:r>
            <a:r>
              <a:rPr lang="es-AR" sz="1800" dirty="0" smtClean="0"/>
              <a:t>. Estos </a:t>
            </a:r>
            <a:r>
              <a:rPr lang="es-AR" sz="1800" dirty="0"/>
              <a:t>efectos </a:t>
            </a:r>
            <a:r>
              <a:rPr lang="es-AR" sz="1800" dirty="0" smtClean="0"/>
              <a:t>no se transmiten </a:t>
            </a:r>
            <a:r>
              <a:rPr lang="es-AR" sz="1800" dirty="0"/>
              <a:t>a través de los enlaces como los </a:t>
            </a:r>
            <a:r>
              <a:rPr lang="es-AR" sz="1800" dirty="0" smtClean="0"/>
              <a:t>efectos inductivos </a:t>
            </a:r>
            <a:r>
              <a:rPr lang="es-AR" sz="1800" dirty="0"/>
              <a:t>y mesómeros sino que se transmiten a través del espacio.</a:t>
            </a:r>
            <a:endParaRPr lang="es-ES_tradnl" sz="1800" dirty="0" smtClean="0">
              <a:latin typeface="Tahoma" pitchFamily="34" charset="0"/>
              <a:cs typeface="Tahoma" pitchFamily="34" charset="0"/>
            </a:endParaRPr>
          </a:p>
          <a:p>
            <a:pPr marL="0" indent="0" algn="just">
              <a:buClr>
                <a:srgbClr val="00FF00"/>
              </a:buClr>
              <a:buNone/>
            </a:pPr>
            <a:endParaRPr lang="es-ES_tradnl" sz="18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35</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429000"/>
            <a:ext cx="54673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ara sonriente">
            <a:hlinkClick r:id="rId4" action="ppaction://hlinksldjump"/>
          </p:cNvPr>
          <p:cNvSpPr/>
          <p:nvPr/>
        </p:nvSpPr>
        <p:spPr bwMode="auto">
          <a:xfrm>
            <a:off x="2699792" y="2996952"/>
            <a:ext cx="288032" cy="360040"/>
          </a:xfrm>
          <a:prstGeom prst="smileyFace">
            <a:avLst/>
          </a:prstGeom>
          <a:solidFill>
            <a:srgbClr val="00FF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04966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algn="just">
              <a:buClr>
                <a:srgbClr val="00FF00"/>
              </a:buClr>
              <a:buFont typeface="+mj-lt"/>
              <a:buAutoNum type="arabicPeriod" startAt="3"/>
            </a:pPr>
            <a:r>
              <a:rPr lang="es-ES_tradnl" sz="1800" b="1" dirty="0">
                <a:latin typeface="Tahoma" pitchFamily="34" charset="0"/>
                <a:cs typeface="Tahoma" pitchFamily="34" charset="0"/>
              </a:rPr>
              <a:t>Efectos </a:t>
            </a:r>
            <a:r>
              <a:rPr lang="es-ES_tradnl" sz="1800" b="1" dirty="0" err="1" smtClean="0">
                <a:latin typeface="Tahoma" pitchFamily="34" charset="0"/>
                <a:cs typeface="Tahoma" pitchFamily="34" charset="0"/>
              </a:rPr>
              <a:t>anisotrópicos</a:t>
            </a:r>
            <a:r>
              <a:rPr lang="es-ES_tradnl" sz="1800" dirty="0" smtClean="0">
                <a:latin typeface="Tahoma" pitchFamily="34" charset="0"/>
                <a:cs typeface="Tahoma" pitchFamily="34" charset="0"/>
              </a:rPr>
              <a:t>. </a:t>
            </a:r>
            <a:endParaRPr lang="es-ES_tradnl" sz="18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36</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2348880"/>
            <a:ext cx="2088232" cy="21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520" y="2360921"/>
            <a:ext cx="15049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712" y="2818513"/>
            <a:ext cx="4080297" cy="12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39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DESPLAZAMIENTO QUÍMICO</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_tradnl" sz="2000" dirty="0" smtClean="0">
                <a:solidFill>
                  <a:srgbClr val="FFFF00"/>
                </a:solidFill>
                <a:latin typeface="Tahoma" pitchFamily="34" charset="0"/>
                <a:cs typeface="Tahoma" pitchFamily="34" charset="0"/>
              </a:rPr>
              <a:t>Factores</a:t>
            </a:r>
            <a:r>
              <a:rPr lang="es-ES_tradnl" sz="2000" dirty="0" smtClean="0">
                <a:latin typeface="Tahoma" pitchFamily="34" charset="0"/>
                <a:cs typeface="Tahoma" pitchFamily="34" charset="0"/>
              </a:rPr>
              <a:t> </a:t>
            </a:r>
          </a:p>
          <a:p>
            <a:pPr algn="just">
              <a:buClr>
                <a:srgbClr val="00FF00"/>
              </a:buClr>
              <a:buFont typeface="+mj-lt"/>
              <a:buAutoNum type="arabicPeriod" startAt="3"/>
            </a:pPr>
            <a:r>
              <a:rPr lang="es-ES_tradnl" sz="1800" b="1" dirty="0">
                <a:latin typeface="Tahoma" pitchFamily="34" charset="0"/>
                <a:cs typeface="Tahoma" pitchFamily="34" charset="0"/>
              </a:rPr>
              <a:t>Efectos </a:t>
            </a:r>
            <a:r>
              <a:rPr lang="es-ES_tradnl" sz="1800" b="1" dirty="0" err="1" smtClean="0">
                <a:latin typeface="Tahoma" pitchFamily="34" charset="0"/>
                <a:cs typeface="Tahoma" pitchFamily="34" charset="0"/>
              </a:rPr>
              <a:t>anisotrópicos</a:t>
            </a:r>
            <a:r>
              <a:rPr lang="es-ES_tradnl" sz="1800" dirty="0" smtClean="0">
                <a:latin typeface="Tahoma" pitchFamily="34" charset="0"/>
                <a:cs typeface="Tahoma" pitchFamily="34" charset="0"/>
              </a:rPr>
              <a:t>. </a:t>
            </a:r>
            <a:endParaRPr lang="es-ES_tradnl" sz="18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37</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42" y="2420888"/>
            <a:ext cx="6476326" cy="365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140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38</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cxnSp>
        <p:nvCxnSpPr>
          <p:cNvPr id="9" name="8 Conector recto"/>
          <p:cNvCxnSpPr/>
          <p:nvPr/>
        </p:nvCxnSpPr>
        <p:spPr bwMode="auto">
          <a:xfrm>
            <a:off x="409184" y="5949280"/>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
        <p:nvSpPr>
          <p:cNvPr id="8" name="7 Rectángulo"/>
          <p:cNvSpPr/>
          <p:nvPr/>
        </p:nvSpPr>
        <p:spPr>
          <a:xfrm>
            <a:off x="1581279" y="1016722"/>
            <a:ext cx="5981445"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rPr>
              <a:t>ACOPLAMIENTO</a:t>
            </a:r>
          </a:p>
          <a:p>
            <a:pPr algn="ctr"/>
            <a:r>
              <a:rPr lang="es-ES" sz="5400" b="1" i="1"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rPr>
              <a:t>ESPIN-ESPIN</a:t>
            </a:r>
            <a:endParaRPr lang="es-ES" sz="5400" b="1"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endParaRPr>
          </a:p>
          <a:p>
            <a:pPr algn="ctr"/>
            <a:r>
              <a:rPr lang="es-ES" sz="5400" b="1" dirty="0" smtClean="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rPr>
              <a:t>INTEGRACIÓN</a:t>
            </a:r>
            <a:endParaRPr lang="es-ES" sz="5400" b="1" cap="none" spc="0" dirty="0">
              <a:ln w="11430">
                <a:solidFill>
                  <a:srgbClr val="00FF00"/>
                </a:solidFill>
              </a:ln>
              <a:solidFill>
                <a:srgbClr val="00FF00"/>
              </a:solidFill>
              <a:effectLst>
                <a:glow rad="228600">
                  <a:schemeClr val="accent1">
                    <a:satMod val="175000"/>
                    <a:alpha val="40000"/>
                  </a:schemeClr>
                </a:glow>
                <a:outerShdw blurRad="80000" dist="40000" dir="5040000" algn="tl">
                  <a:srgbClr val="000000">
                    <a:alpha val="30000"/>
                  </a:srgbClr>
                </a:outerShdw>
                <a:reflection blurRad="6350" stA="55000" endA="300" endPos="45500" dir="5400000" sy="-100000" algn="bl" rotWithShape="0"/>
              </a:effectLst>
            </a:endParaRPr>
          </a:p>
        </p:txBody>
      </p:sp>
      <p:pic>
        <p:nvPicPr>
          <p:cNvPr id="11" name="Content Placeholder 3" descr="figura13.21.jpg"/>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339752" y="3527767"/>
            <a:ext cx="4867449" cy="2308561"/>
          </a:xfrm>
        </p:spPr>
      </p:pic>
    </p:spTree>
    <p:extLst>
      <p:ext uri="{BB962C8B-B14F-4D97-AF65-F5344CB8AC3E}">
        <p14:creationId xmlns:p14="http://schemas.microsoft.com/office/powerpoint/2010/main" val="31665744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INTEGRACIÓN DE PICOS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 sz="1800" dirty="0">
                <a:latin typeface="Tahoma" pitchFamily="34" charset="0"/>
                <a:ea typeface="Tahoma" pitchFamily="34" charset="0"/>
                <a:cs typeface="Tahoma" pitchFamily="34" charset="0"/>
              </a:rPr>
              <a:t>Cuando recorre un pico, el trazo del integrador (azul) se eleva una altura que es proporcional al área del pico</a:t>
            </a:r>
            <a:r>
              <a:rPr lang="es-ES" sz="1800" dirty="0" smtClean="0">
                <a:latin typeface="Tahoma" pitchFamily="34" charset="0"/>
                <a:ea typeface="Tahoma" pitchFamily="34" charset="0"/>
                <a:cs typeface="Tahoma" pitchFamily="34" charset="0"/>
              </a:rPr>
              <a:t>.</a:t>
            </a:r>
          </a:p>
          <a:p>
            <a:pPr marL="0" indent="0" algn="just">
              <a:buClr>
                <a:srgbClr val="00FF00"/>
              </a:buClr>
              <a:buNone/>
            </a:pPr>
            <a:endParaRPr lang="es-ES" sz="2000" dirty="0">
              <a:latin typeface="Tahoma" pitchFamily="34" charset="0"/>
              <a:ea typeface="Tahoma" pitchFamily="34" charset="0"/>
              <a:cs typeface="Tahoma" pitchFamily="34" charset="0"/>
            </a:endParaRPr>
          </a:p>
          <a:p>
            <a:pPr marL="0" indent="0" algn="just">
              <a:buClr>
                <a:srgbClr val="00FF00"/>
              </a:buClr>
              <a:buNone/>
            </a:pPr>
            <a:endParaRPr lang="es-ES" sz="2000" dirty="0" smtClean="0">
              <a:latin typeface="Tahoma" pitchFamily="34" charset="0"/>
              <a:ea typeface="Tahoma" pitchFamily="34" charset="0"/>
              <a:cs typeface="Tahoma" pitchFamily="34" charset="0"/>
            </a:endParaRPr>
          </a:p>
          <a:p>
            <a:pPr marL="0" indent="0" algn="just">
              <a:buClr>
                <a:srgbClr val="00FF00"/>
              </a:buClr>
              <a:buNone/>
            </a:pPr>
            <a:endParaRPr lang="es-ES" sz="2000" dirty="0">
              <a:latin typeface="Tahoma" pitchFamily="34" charset="0"/>
              <a:ea typeface="Tahoma" pitchFamily="34" charset="0"/>
              <a:cs typeface="Tahoma" pitchFamily="34" charset="0"/>
            </a:endParaRPr>
          </a:p>
          <a:p>
            <a:pPr marL="0" indent="0" algn="just">
              <a:buClr>
                <a:srgbClr val="00FF00"/>
              </a:buClr>
              <a:buNone/>
            </a:pPr>
            <a:endParaRPr lang="es-ES" sz="2000" dirty="0" smtClean="0">
              <a:latin typeface="Tahoma" pitchFamily="34" charset="0"/>
              <a:ea typeface="Tahoma" pitchFamily="34" charset="0"/>
              <a:cs typeface="Tahoma" pitchFamily="34" charset="0"/>
            </a:endParaRPr>
          </a:p>
          <a:p>
            <a:pPr marL="0" indent="0" algn="just">
              <a:buClr>
                <a:srgbClr val="00FF00"/>
              </a:buClr>
              <a:buNone/>
            </a:pPr>
            <a:endParaRPr lang="es-ES" sz="2000" dirty="0">
              <a:latin typeface="Tahoma" pitchFamily="34" charset="0"/>
              <a:ea typeface="Tahoma" pitchFamily="34" charset="0"/>
              <a:cs typeface="Tahoma" pitchFamily="34" charset="0"/>
            </a:endParaRPr>
          </a:p>
          <a:p>
            <a:pPr marL="0" indent="0" algn="just">
              <a:buClr>
                <a:srgbClr val="00FF00"/>
              </a:buClr>
              <a:buNone/>
            </a:pPr>
            <a:endParaRPr lang="es-ES" sz="2000" dirty="0" smtClean="0">
              <a:latin typeface="Tahoma" pitchFamily="34" charset="0"/>
              <a:ea typeface="Tahoma" pitchFamily="34" charset="0"/>
              <a:cs typeface="Tahoma" pitchFamily="34" charset="0"/>
            </a:endParaRPr>
          </a:p>
          <a:p>
            <a:pPr marL="0" indent="0" algn="just">
              <a:buClr>
                <a:srgbClr val="00FF00"/>
              </a:buClr>
              <a:buNone/>
            </a:pPr>
            <a:endParaRPr lang="es-ES" sz="2000" dirty="0">
              <a:latin typeface="Tahoma" pitchFamily="34" charset="0"/>
              <a:ea typeface="Tahoma" pitchFamily="34" charset="0"/>
              <a:cs typeface="Tahoma" pitchFamily="34" charset="0"/>
            </a:endParaRPr>
          </a:p>
          <a:p>
            <a:pPr marL="0" indent="0" algn="just">
              <a:buClr>
                <a:srgbClr val="00FF00"/>
              </a:buClr>
              <a:buNone/>
            </a:pPr>
            <a:endParaRPr lang="es-ES" sz="2000" dirty="0" smtClean="0">
              <a:latin typeface="Tahoma" pitchFamily="34" charset="0"/>
              <a:ea typeface="Tahoma" pitchFamily="34" charset="0"/>
              <a:cs typeface="Tahoma" pitchFamily="34" charset="0"/>
            </a:endParaRPr>
          </a:p>
          <a:p>
            <a:pPr marL="0" indent="0" algn="just">
              <a:buClr>
                <a:srgbClr val="00FF00"/>
              </a:buClr>
              <a:buNone/>
            </a:pPr>
            <a:r>
              <a:rPr lang="es-ES" sz="1800" dirty="0">
                <a:latin typeface="Tahoma" pitchFamily="34" charset="0"/>
                <a:ea typeface="Tahoma" pitchFamily="34" charset="0"/>
                <a:cs typeface="Tahoma" pitchFamily="34" charset="0"/>
              </a:rPr>
              <a:t>En el </a:t>
            </a:r>
            <a:r>
              <a:rPr lang="es-ES" sz="1800" i="1" dirty="0" smtClean="0">
                <a:latin typeface="Tahoma" pitchFamily="34" charset="0"/>
                <a:ea typeface="Tahoma" pitchFamily="34" charset="0"/>
                <a:cs typeface="Tahoma" pitchFamily="34" charset="0"/>
              </a:rPr>
              <a:t>ter</a:t>
            </a:r>
            <a:r>
              <a:rPr lang="es-ES" sz="1800" dirty="0" smtClean="0">
                <a:latin typeface="Tahoma" pitchFamily="34" charset="0"/>
                <a:ea typeface="Tahoma" pitchFamily="34" charset="0"/>
                <a:cs typeface="Tahoma" pitchFamily="34" charset="0"/>
              </a:rPr>
              <a:t>-</a:t>
            </a:r>
            <a:r>
              <a:rPr lang="es-ES" sz="1800" dirty="0" err="1" smtClean="0">
                <a:latin typeface="Tahoma" pitchFamily="34" charset="0"/>
                <a:ea typeface="Tahoma" pitchFamily="34" charset="0"/>
                <a:cs typeface="Tahoma" pitchFamily="34" charset="0"/>
              </a:rPr>
              <a:t>butil</a:t>
            </a:r>
            <a:r>
              <a:rPr lang="es-ES" sz="1800" dirty="0" smtClean="0">
                <a:latin typeface="Tahoma" pitchFamily="34" charset="0"/>
                <a:ea typeface="Tahoma" pitchFamily="34" charset="0"/>
                <a:cs typeface="Tahoma" pitchFamily="34" charset="0"/>
              </a:rPr>
              <a:t>-</a:t>
            </a:r>
            <a:r>
              <a:rPr lang="es-ES" sz="1800" dirty="0" err="1" smtClean="0">
                <a:latin typeface="Tahoma" pitchFamily="34" charset="0"/>
                <a:ea typeface="Tahoma" pitchFamily="34" charset="0"/>
                <a:cs typeface="Tahoma" pitchFamily="34" charset="0"/>
              </a:rPr>
              <a:t>metil</a:t>
            </a:r>
            <a:r>
              <a:rPr lang="es-ES" sz="1800" dirty="0" smtClean="0">
                <a:latin typeface="Tahoma" pitchFamily="34" charset="0"/>
                <a:ea typeface="Tahoma" pitchFamily="34" charset="0"/>
                <a:cs typeface="Tahoma" pitchFamily="34" charset="0"/>
              </a:rPr>
              <a:t> </a:t>
            </a:r>
            <a:r>
              <a:rPr lang="es-ES" sz="1800" dirty="0">
                <a:latin typeface="Tahoma" pitchFamily="34" charset="0"/>
                <a:ea typeface="Tahoma" pitchFamily="34" charset="0"/>
                <a:cs typeface="Tahoma" pitchFamily="34" charset="0"/>
              </a:rPr>
              <a:t>éter hay tres hidrógenos de metilo y nueve hidrógenos del grupo </a:t>
            </a:r>
            <a:r>
              <a:rPr lang="es-ES" sz="1800" i="1" dirty="0">
                <a:latin typeface="Tahoma" pitchFamily="34" charset="0"/>
                <a:ea typeface="Tahoma" pitchFamily="34" charset="0"/>
                <a:cs typeface="Tahoma" pitchFamily="34" charset="0"/>
              </a:rPr>
              <a:t>ter</a:t>
            </a:r>
            <a:r>
              <a:rPr lang="es-ES" sz="1800" dirty="0">
                <a:latin typeface="Tahoma" pitchFamily="34" charset="0"/>
                <a:ea typeface="Tahoma" pitchFamily="34" charset="0"/>
                <a:cs typeface="Tahoma" pitchFamily="34" charset="0"/>
              </a:rPr>
              <a:t>-</a:t>
            </a:r>
            <a:r>
              <a:rPr lang="es-ES" sz="1800" dirty="0" err="1">
                <a:latin typeface="Tahoma" pitchFamily="34" charset="0"/>
                <a:ea typeface="Tahoma" pitchFamily="34" charset="0"/>
                <a:cs typeface="Tahoma" pitchFamily="34" charset="0"/>
              </a:rPr>
              <a:t>butil</a:t>
            </a:r>
            <a:r>
              <a:rPr lang="es-ES" sz="1800" dirty="0">
                <a:latin typeface="Tahoma" pitchFamily="34" charset="0"/>
                <a:ea typeface="Tahoma" pitchFamily="34" charset="0"/>
                <a:cs typeface="Tahoma" pitchFamily="34" charset="0"/>
              </a:rPr>
              <a:t>. </a:t>
            </a:r>
            <a:r>
              <a:rPr lang="es-ES" sz="1800" dirty="0" smtClean="0">
                <a:latin typeface="Tahoma" pitchFamily="34" charset="0"/>
                <a:ea typeface="Tahoma" pitchFamily="34" charset="0"/>
                <a:cs typeface="Tahoma" pitchFamily="34" charset="0"/>
              </a:rPr>
              <a:t>En la integración, los </a:t>
            </a:r>
            <a:r>
              <a:rPr lang="es-ES" sz="1800" dirty="0">
                <a:latin typeface="Tahoma" pitchFamily="34" charset="0"/>
                <a:ea typeface="Tahoma" pitchFamily="34" charset="0"/>
                <a:cs typeface="Tahoma" pitchFamily="34" charset="0"/>
              </a:rPr>
              <a:t>hidrógenos </a:t>
            </a:r>
            <a:r>
              <a:rPr lang="es-ES" sz="1800" i="1" dirty="0">
                <a:latin typeface="Tahoma" pitchFamily="34" charset="0"/>
                <a:ea typeface="Tahoma" pitchFamily="34" charset="0"/>
                <a:cs typeface="Tahoma" pitchFamily="34" charset="0"/>
              </a:rPr>
              <a:t>ter</a:t>
            </a:r>
            <a:r>
              <a:rPr lang="es-ES" sz="1800" dirty="0">
                <a:latin typeface="Tahoma" pitchFamily="34" charset="0"/>
                <a:ea typeface="Tahoma" pitchFamily="34" charset="0"/>
                <a:cs typeface="Tahoma" pitchFamily="34" charset="0"/>
              </a:rPr>
              <a:t>-</a:t>
            </a:r>
            <a:r>
              <a:rPr lang="es-ES" sz="1800" dirty="0" err="1">
                <a:latin typeface="Tahoma" pitchFamily="34" charset="0"/>
                <a:ea typeface="Tahoma" pitchFamily="34" charset="0"/>
                <a:cs typeface="Tahoma" pitchFamily="34" charset="0"/>
              </a:rPr>
              <a:t>butil</a:t>
            </a:r>
            <a:r>
              <a:rPr lang="es-ES" sz="1800" dirty="0">
                <a:latin typeface="Tahoma" pitchFamily="34" charset="0"/>
                <a:ea typeface="Tahoma" pitchFamily="34" charset="0"/>
                <a:cs typeface="Tahoma" pitchFamily="34" charset="0"/>
              </a:rPr>
              <a:t> que es tres veces mayor que el trazo de los hidrógenos de metilo. El área relativa para los metilos y el </a:t>
            </a:r>
            <a:r>
              <a:rPr lang="es-ES" sz="1800" i="1" dirty="0">
                <a:latin typeface="Tahoma" pitchFamily="34" charset="0"/>
                <a:ea typeface="Tahoma" pitchFamily="34" charset="0"/>
                <a:cs typeface="Tahoma" pitchFamily="34" charset="0"/>
              </a:rPr>
              <a:t>ter</a:t>
            </a:r>
            <a:r>
              <a:rPr lang="es-ES" sz="1800" dirty="0">
                <a:latin typeface="Tahoma" pitchFamily="34" charset="0"/>
                <a:ea typeface="Tahoma" pitchFamily="34" charset="0"/>
                <a:cs typeface="Tahoma" pitchFamily="34" charset="0"/>
              </a:rPr>
              <a:t>-</a:t>
            </a:r>
            <a:r>
              <a:rPr lang="es-ES" sz="1800" dirty="0" err="1">
                <a:latin typeface="Tahoma" pitchFamily="34" charset="0"/>
                <a:ea typeface="Tahoma" pitchFamily="34" charset="0"/>
                <a:cs typeface="Tahoma" pitchFamily="34" charset="0"/>
              </a:rPr>
              <a:t>butil</a:t>
            </a:r>
            <a:r>
              <a:rPr lang="es-ES" sz="1800" dirty="0">
                <a:latin typeface="Tahoma" pitchFamily="34" charset="0"/>
                <a:ea typeface="Tahoma" pitchFamily="34" charset="0"/>
                <a:cs typeface="Tahoma" pitchFamily="34" charset="0"/>
              </a:rPr>
              <a:t> es 1:3</a:t>
            </a:r>
            <a:r>
              <a:rPr lang="es-ES" sz="1800" dirty="0" smtClean="0">
                <a:latin typeface="Tahoma" pitchFamily="34" charset="0"/>
                <a:ea typeface="Tahoma" pitchFamily="34" charset="0"/>
                <a:cs typeface="Tahoma" pitchFamily="34" charset="0"/>
              </a:rPr>
              <a:t>.</a:t>
            </a: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39</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1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42" y="2325352"/>
            <a:ext cx="7929562" cy="2525712"/>
          </a:xfrm>
          <a:prstGeom prst="rect">
            <a:avLst/>
          </a:prstGeom>
          <a:noFill/>
          <a:ln w="9525">
            <a:noFill/>
            <a:miter lim="800000"/>
            <a:headEnd/>
            <a:tailEnd/>
          </a:ln>
        </p:spPr>
      </p:pic>
    </p:spTree>
    <p:extLst>
      <p:ext uri="{BB962C8B-B14F-4D97-AF65-F5344CB8AC3E}">
        <p14:creationId xmlns:p14="http://schemas.microsoft.com/office/powerpoint/2010/main" val="19706829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INTRODUCCIÓN</a:t>
            </a:r>
            <a:endParaRPr lang="es-ES" sz="3200" dirty="0">
              <a:solidFill>
                <a:srgbClr val="FFFF00"/>
              </a:solidFill>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4101540007"/>
              </p:ext>
            </p:extLst>
          </p:nvPr>
        </p:nvGraphicFramePr>
        <p:xfrm>
          <a:off x="1000125" y="2169069"/>
          <a:ext cx="7215188" cy="3132139"/>
        </p:xfrm>
        <a:graphic>
          <a:graphicData uri="http://schemas.openxmlformats.org/drawingml/2006/table">
            <a:tbl>
              <a:tblPr firstRow="1" bandRow="1">
                <a:tableStyleId>{10A1B5D5-9B99-4C35-A422-299274C87663}</a:tableStyleId>
              </a:tblPr>
              <a:tblGrid>
                <a:gridCol w="2555378"/>
                <a:gridCol w="2329905"/>
                <a:gridCol w="2329905"/>
              </a:tblGrid>
              <a:tr h="388927">
                <a:tc>
                  <a:txBody>
                    <a:bodyPr/>
                    <a:lstStyle/>
                    <a:p>
                      <a:pPr algn="ctr"/>
                      <a:r>
                        <a:rPr lang="es-ES" sz="1800" dirty="0" smtClean="0"/>
                        <a:t>ESPECTROMETRÍA</a:t>
                      </a:r>
                      <a:endParaRPr lang="es-ES" sz="1800" dirty="0"/>
                    </a:p>
                  </a:txBody>
                  <a:tcPr marL="91439" marR="91439"/>
                </a:tc>
                <a:tc>
                  <a:txBody>
                    <a:bodyPr/>
                    <a:lstStyle/>
                    <a:p>
                      <a:pPr algn="ctr"/>
                      <a:r>
                        <a:rPr lang="es-ES" sz="1800" dirty="0" smtClean="0"/>
                        <a:t>ORIGEN</a:t>
                      </a:r>
                      <a:endParaRPr lang="es-ES" sz="1800" dirty="0"/>
                    </a:p>
                  </a:txBody>
                  <a:tcPr marL="91439" marR="91439"/>
                </a:tc>
                <a:tc>
                  <a:txBody>
                    <a:bodyPr/>
                    <a:lstStyle/>
                    <a:p>
                      <a:pPr algn="ctr"/>
                      <a:r>
                        <a:rPr lang="es-ES" sz="1800" dirty="0" smtClean="0"/>
                        <a:t>INFORMACIÓN</a:t>
                      </a:r>
                      <a:endParaRPr lang="es-ES" sz="1800" dirty="0"/>
                    </a:p>
                  </a:txBody>
                  <a:tcPr marL="91439" marR="91439"/>
                </a:tc>
              </a:tr>
              <a:tr h="914404">
                <a:tc>
                  <a:txBody>
                    <a:bodyPr/>
                    <a:lstStyle/>
                    <a:p>
                      <a:pPr algn="ctr"/>
                      <a:endParaRPr lang="es-ES" sz="1800" dirty="0" smtClean="0"/>
                    </a:p>
                    <a:p>
                      <a:pPr algn="ctr"/>
                      <a:r>
                        <a:rPr lang="es-ES" sz="1800" dirty="0" smtClean="0"/>
                        <a:t>UV-VISIBLE</a:t>
                      </a:r>
                      <a:endParaRPr lang="es-ES" sz="1800" b="1" dirty="0"/>
                    </a:p>
                  </a:txBody>
                  <a:tcPr marL="91439" marR="91439"/>
                </a:tc>
                <a:tc>
                  <a:txBody>
                    <a:bodyPr/>
                    <a:lstStyle/>
                    <a:p>
                      <a:pPr algn="ctr"/>
                      <a:r>
                        <a:rPr lang="es-ES" sz="1800" dirty="0" smtClean="0"/>
                        <a:t>TRANSICIONES</a:t>
                      </a:r>
                      <a:r>
                        <a:rPr lang="es-ES" sz="1800" baseline="0" dirty="0" smtClean="0"/>
                        <a:t> ELECTRÓNICAS</a:t>
                      </a:r>
                      <a:endParaRPr lang="es-ES" sz="1800" b="1" dirty="0"/>
                    </a:p>
                  </a:txBody>
                  <a:tcPr marL="91439" marR="91439" anchor="ctr"/>
                </a:tc>
                <a:tc>
                  <a:txBody>
                    <a:bodyPr/>
                    <a:lstStyle/>
                    <a:p>
                      <a:pPr algn="ctr"/>
                      <a:r>
                        <a:rPr lang="es-ES" sz="1800" dirty="0" smtClean="0"/>
                        <a:t>CROMÓFOROS</a:t>
                      </a:r>
                    </a:p>
                    <a:p>
                      <a:pPr algn="ctr"/>
                      <a:r>
                        <a:rPr lang="es-ES" sz="1800" dirty="0" smtClean="0"/>
                        <a:t>CONCENTRACIÓN</a:t>
                      </a:r>
                      <a:endParaRPr lang="es-ES" sz="1800" b="1" dirty="0"/>
                    </a:p>
                  </a:txBody>
                  <a:tcPr marL="91439" marR="91439" anchor="ctr"/>
                </a:tc>
              </a:tr>
              <a:tr h="914404">
                <a:tc>
                  <a:txBody>
                    <a:bodyPr/>
                    <a:lstStyle/>
                    <a:p>
                      <a:pPr algn="ctr"/>
                      <a:endParaRPr lang="es-ES" sz="1800" dirty="0" smtClean="0"/>
                    </a:p>
                    <a:p>
                      <a:pPr algn="ctr"/>
                      <a:r>
                        <a:rPr lang="es-ES" sz="1800" dirty="0" smtClean="0"/>
                        <a:t>IR</a:t>
                      </a:r>
                      <a:endParaRPr lang="es-ES" sz="1800" b="1" dirty="0"/>
                    </a:p>
                  </a:txBody>
                  <a:tcPr marL="91439" marR="91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TRANSICIONES</a:t>
                      </a:r>
                      <a:r>
                        <a:rPr lang="es-ES" sz="1800" baseline="0" dirty="0" smtClean="0"/>
                        <a:t> VIBRACIONALES</a:t>
                      </a:r>
                      <a:endParaRPr lang="es-ES" sz="1800" b="1" dirty="0" smtClean="0"/>
                    </a:p>
                  </a:txBody>
                  <a:tcPr marL="91439" marR="91439" anchor="ctr"/>
                </a:tc>
                <a:tc>
                  <a:txBody>
                    <a:bodyPr/>
                    <a:lstStyle/>
                    <a:p>
                      <a:pPr algn="ctr"/>
                      <a:r>
                        <a:rPr lang="es-ES" sz="1800" dirty="0" smtClean="0"/>
                        <a:t>GRUPOS FUNCIONALES</a:t>
                      </a:r>
                      <a:endParaRPr lang="es-ES" sz="1800" b="1" dirty="0"/>
                    </a:p>
                  </a:txBody>
                  <a:tcPr marL="91439" marR="91439" anchor="ctr"/>
                </a:tc>
              </a:tr>
              <a:tr h="914404">
                <a:tc>
                  <a:txBody>
                    <a:bodyPr/>
                    <a:lstStyle/>
                    <a:p>
                      <a:pPr algn="ctr"/>
                      <a:endParaRPr lang="es-ES" sz="1800" dirty="0" smtClean="0"/>
                    </a:p>
                    <a:p>
                      <a:pPr algn="ctr"/>
                      <a:r>
                        <a:rPr lang="es-ES" sz="1800" dirty="0" smtClean="0"/>
                        <a:t>RMN</a:t>
                      </a:r>
                      <a:endParaRPr lang="es-ES" sz="1800" b="1" dirty="0"/>
                    </a:p>
                  </a:txBody>
                  <a:tcPr marL="91439" marR="91439"/>
                </a:tc>
                <a:tc>
                  <a:txBody>
                    <a:bodyPr/>
                    <a:lstStyle/>
                    <a:p>
                      <a:pPr algn="ctr"/>
                      <a:endParaRPr lang="es-ES" sz="1800" dirty="0" smtClean="0"/>
                    </a:p>
                    <a:p>
                      <a:pPr algn="ctr"/>
                      <a:r>
                        <a:rPr lang="es-ES" sz="1800" dirty="0" smtClean="0"/>
                        <a:t>NÚCLEOS ATÓMICOS</a:t>
                      </a:r>
                      <a:endParaRPr lang="es-ES" sz="1800" b="1" dirty="0"/>
                    </a:p>
                  </a:txBody>
                  <a:tcPr marL="91439" marR="91439"/>
                </a:tc>
                <a:tc>
                  <a:txBody>
                    <a:bodyPr/>
                    <a:lstStyle/>
                    <a:p>
                      <a:pPr algn="ctr"/>
                      <a:r>
                        <a:rPr lang="es-ES" sz="1800" dirty="0" smtClean="0"/>
                        <a:t>ÁTOMOS</a:t>
                      </a:r>
                      <a:r>
                        <a:rPr lang="es-ES" sz="1800" baseline="0" dirty="0" smtClean="0"/>
                        <a:t> INDIVIDUALES (ENTORNO)</a:t>
                      </a:r>
                      <a:endParaRPr lang="es-ES" sz="1800" b="1" dirty="0"/>
                    </a:p>
                  </a:txBody>
                  <a:tcPr marL="91439" marR="91439"/>
                </a:tc>
              </a:tr>
            </a:tbl>
          </a:graphicData>
        </a:graphic>
      </p:graphicFrame>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4135412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INTEGRACIÓN DE PICOS</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ES" sz="2000" dirty="0" smtClean="0">
                <a:latin typeface="Tahoma" pitchFamily="34" charset="0"/>
                <a:ea typeface="Tahoma" pitchFamily="34" charset="0"/>
                <a:cs typeface="Tahoma" pitchFamily="34" charset="0"/>
              </a:rPr>
              <a:t>El la 4-metil-4-hidroxi-2-pentanona, hay 4 tipos de hidrógenos.  </a:t>
            </a: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40</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8" name="Content Placeholder 3" descr="figura13.2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20" y="2060848"/>
            <a:ext cx="7812000" cy="2497231"/>
          </a:xfrm>
          <a:prstGeom prst="rect">
            <a:avLst/>
          </a:prstGeom>
          <a:noFill/>
          <a:ln w="9525">
            <a:noFill/>
            <a:miter lim="800000"/>
            <a:headEnd/>
            <a:tailEnd/>
          </a:ln>
        </p:spPr>
      </p:pic>
    </p:spTree>
    <p:extLst>
      <p:ext uri="{BB962C8B-B14F-4D97-AF65-F5344CB8AC3E}">
        <p14:creationId xmlns:p14="http://schemas.microsoft.com/office/powerpoint/2010/main" val="17381768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ACOPLAMIENTO </a:t>
            </a:r>
            <a:r>
              <a:rPr lang="es-ES" sz="3200" i="1"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ESPIN-ESPIN </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AR" sz="2000" dirty="0">
                <a:latin typeface="Tahoma" pitchFamily="34" charset="0"/>
                <a:cs typeface="Tahoma" pitchFamily="34" charset="0"/>
              </a:rPr>
              <a:t>El espectro de RMN de protón del 1,1,2-tribromoetano muestra un triplete de área 1 a δ = </a:t>
            </a:r>
            <a:r>
              <a:rPr lang="es-AR" sz="2000" dirty="0" smtClean="0">
                <a:latin typeface="Tahoma" pitchFamily="34" charset="0"/>
                <a:cs typeface="Tahoma" pitchFamily="34" charset="0"/>
              </a:rPr>
              <a:t>5,7 </a:t>
            </a:r>
            <a:r>
              <a:rPr lang="es-AR" sz="2000" dirty="0">
                <a:latin typeface="Tahoma" pitchFamily="34" charset="0"/>
                <a:cs typeface="Tahoma" pitchFamily="34" charset="0"/>
              </a:rPr>
              <a:t>ppm y un doblete de área 2 a δ = </a:t>
            </a:r>
            <a:r>
              <a:rPr lang="es-AR" sz="2000" dirty="0" smtClean="0">
                <a:latin typeface="Tahoma" pitchFamily="34" charset="0"/>
                <a:cs typeface="Tahoma" pitchFamily="34" charset="0"/>
              </a:rPr>
              <a:t>4,1 ppm. </a:t>
            </a: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endParaRPr lang="es-ES_tradnl" sz="2000" dirty="0" smtClean="0">
              <a:latin typeface="Tahoma" pitchFamily="34" charset="0"/>
              <a:cs typeface="Tahoma" pitchFamily="34" charset="0"/>
            </a:endParaRPr>
          </a:p>
          <a:p>
            <a:pPr marL="0" indent="0" algn="just">
              <a:buClr>
                <a:srgbClr val="00FF00"/>
              </a:buClr>
              <a:buNone/>
            </a:pPr>
            <a:r>
              <a:rPr lang="es-AR" sz="2000" dirty="0">
                <a:latin typeface="Tahoma" pitchFamily="34" charset="0"/>
                <a:cs typeface="Tahoma" pitchFamily="34" charset="0"/>
              </a:rPr>
              <a:t>Las señales para H</a:t>
            </a:r>
            <a:r>
              <a:rPr lang="es-AR" sz="2000" baseline="30000" dirty="0">
                <a:latin typeface="Tahoma" pitchFamily="34" charset="0"/>
                <a:cs typeface="Tahoma" pitchFamily="34" charset="0"/>
              </a:rPr>
              <a:t>a</a:t>
            </a:r>
            <a:r>
              <a:rPr lang="es-AR" sz="2000" dirty="0">
                <a:latin typeface="Tahoma" pitchFamily="34" charset="0"/>
                <a:cs typeface="Tahoma" pitchFamily="34" charset="0"/>
              </a:rPr>
              <a:t> y </a:t>
            </a:r>
            <a:r>
              <a:rPr lang="es-AR" sz="2000" dirty="0" err="1">
                <a:latin typeface="Tahoma" pitchFamily="34" charset="0"/>
                <a:cs typeface="Tahoma" pitchFamily="34" charset="0"/>
              </a:rPr>
              <a:t>H</a:t>
            </a:r>
            <a:r>
              <a:rPr lang="es-AR" sz="2000" baseline="30000" dirty="0" err="1">
                <a:latin typeface="Tahoma" pitchFamily="34" charset="0"/>
                <a:cs typeface="Tahoma" pitchFamily="34" charset="0"/>
              </a:rPr>
              <a:t>b</a:t>
            </a:r>
            <a:r>
              <a:rPr lang="es-AR" sz="2000" dirty="0">
                <a:latin typeface="Tahoma" pitchFamily="34" charset="0"/>
                <a:cs typeface="Tahoma" pitchFamily="34" charset="0"/>
              </a:rPr>
              <a:t> están acopladas debido al acoplamiento espín-espín entre los </a:t>
            </a:r>
            <a:r>
              <a:rPr lang="es-AR" sz="2000" dirty="0" smtClean="0">
                <a:latin typeface="Tahoma" pitchFamily="34" charset="0"/>
                <a:cs typeface="Tahoma" pitchFamily="34" charset="0"/>
              </a:rPr>
              <a:t>hidrógenos.</a:t>
            </a:r>
            <a:endParaRPr lang="es-AR" sz="2000" dirty="0">
              <a:latin typeface="Tahoma" pitchFamily="34" charset="0"/>
              <a:cs typeface="Tahoma" pitchFamily="34" charset="0"/>
            </a:endParaRPr>
          </a:p>
          <a:p>
            <a:pPr marL="0" indent="0" algn="just">
              <a:buClr>
                <a:srgbClr val="00FF00"/>
              </a:buClr>
              <a:buNone/>
            </a:pPr>
            <a:endParaRPr lang="es-ES_tradnl" sz="2000" dirty="0">
              <a:latin typeface="Tahoma" pitchFamily="34" charset="0"/>
              <a:cs typeface="Tahoma" pitchFamily="34" charset="0"/>
            </a:endParaRPr>
          </a:p>
          <a:p>
            <a:pPr marL="0" indent="0" algn="just">
              <a:buClr>
                <a:srgbClr val="00FF00"/>
              </a:buClr>
              <a:buNone/>
            </a:pPr>
            <a:endParaRPr lang="es-AR" sz="2000" dirty="0">
              <a:latin typeface="Tahoma" pitchFamily="34" charset="0"/>
              <a:cs typeface="Tahoma" pitchFamily="34" charset="0"/>
            </a:endParaRP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41</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7270" y="2595969"/>
            <a:ext cx="6405090" cy="3037842"/>
          </a:xfrm>
          <a:prstGeom prst="rect">
            <a:avLst/>
          </a:prstGeom>
          <a:noFill/>
          <a:ln w="9525">
            <a:noFill/>
            <a:miter lim="800000"/>
            <a:headEnd/>
            <a:tailEnd/>
          </a:ln>
        </p:spPr>
      </p:pic>
    </p:spTree>
    <p:extLst>
      <p:ext uri="{BB962C8B-B14F-4D97-AF65-F5344CB8AC3E}">
        <p14:creationId xmlns:p14="http://schemas.microsoft.com/office/powerpoint/2010/main" val="26941209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ACOPLAMIENTO </a:t>
            </a:r>
            <a:r>
              <a:rPr lang="es-ES" sz="3200" i="1"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ESPIN-ESPIN </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AR" sz="1800" dirty="0">
                <a:latin typeface="Tahoma" pitchFamily="34" charset="0"/>
                <a:cs typeface="Tahoma" pitchFamily="34" charset="0"/>
              </a:rPr>
              <a:t>Cuando el protón Ha cercano está alineado y en el mismo sentido del campo magnético externo, </a:t>
            </a:r>
            <a:r>
              <a:rPr lang="es-AR" sz="1800" dirty="0" err="1">
                <a:latin typeface="Tahoma" pitchFamily="34" charset="0"/>
                <a:cs typeface="Tahoma" pitchFamily="34" charset="0"/>
              </a:rPr>
              <a:t>desapantalla</a:t>
            </a:r>
            <a:r>
              <a:rPr lang="es-AR" sz="1800" dirty="0">
                <a:latin typeface="Tahoma" pitchFamily="34" charset="0"/>
                <a:cs typeface="Tahoma" pitchFamily="34" charset="0"/>
              </a:rPr>
              <a:t> a </a:t>
            </a:r>
            <a:r>
              <a:rPr lang="es-AR" sz="1800" dirty="0" err="1">
                <a:latin typeface="Tahoma" pitchFamily="34" charset="0"/>
                <a:cs typeface="Tahoma" pitchFamily="34" charset="0"/>
              </a:rPr>
              <a:t>Hb</a:t>
            </a:r>
            <a:r>
              <a:rPr lang="es-AR" sz="1800" dirty="0">
                <a:latin typeface="Tahoma" pitchFamily="34" charset="0"/>
                <a:cs typeface="Tahoma" pitchFamily="34" charset="0"/>
              </a:rPr>
              <a:t>. Cuando Ha está alineado en contra del campo, apantalla a </a:t>
            </a:r>
            <a:r>
              <a:rPr lang="es-AR" sz="1800" dirty="0" err="1">
                <a:latin typeface="Tahoma" pitchFamily="34" charset="0"/>
                <a:cs typeface="Tahoma" pitchFamily="34" charset="0"/>
              </a:rPr>
              <a:t>Hb</a:t>
            </a:r>
            <a:r>
              <a:rPr lang="es-AR" sz="1800" dirty="0">
                <a:latin typeface="Tahoma" pitchFamily="34" charset="0"/>
                <a:cs typeface="Tahoma" pitchFamily="34" charset="0"/>
              </a:rPr>
              <a:t>.</a:t>
            </a: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r>
              <a:rPr lang="es-ES" sz="1800" dirty="0" smtClean="0">
                <a:latin typeface="Tahoma" pitchFamily="34" charset="0"/>
                <a:ea typeface="Tahoma" pitchFamily="34" charset="0"/>
                <a:cs typeface="Tahoma" pitchFamily="34" charset="0"/>
              </a:rPr>
              <a:t>H</a:t>
            </a:r>
            <a:r>
              <a:rPr lang="es-ES" sz="1800" baseline="30000" dirty="0" smtClean="0">
                <a:latin typeface="Tahoma" pitchFamily="34" charset="0"/>
                <a:ea typeface="Tahoma" pitchFamily="34" charset="0"/>
                <a:cs typeface="Tahoma" pitchFamily="34" charset="0"/>
              </a:rPr>
              <a:t>a</a:t>
            </a:r>
            <a:r>
              <a:rPr lang="es-ES" sz="1800" dirty="0" smtClean="0">
                <a:latin typeface="Tahoma" pitchFamily="34" charset="0"/>
                <a:ea typeface="Tahoma" pitchFamily="34" charset="0"/>
                <a:cs typeface="Tahoma" pitchFamily="34" charset="0"/>
              </a:rPr>
              <a:t> </a:t>
            </a:r>
            <a:r>
              <a:rPr lang="es-ES" sz="1800" dirty="0">
                <a:latin typeface="Tahoma" pitchFamily="34" charset="0"/>
                <a:ea typeface="Tahoma" pitchFamily="34" charset="0"/>
                <a:cs typeface="Tahoma" pitchFamily="34" charset="0"/>
              </a:rPr>
              <a:t>puede estar alineado con el campo que reforzaría el campo y </a:t>
            </a:r>
            <a:r>
              <a:rPr lang="es-ES" sz="1800" dirty="0" err="1">
                <a:latin typeface="Tahoma" pitchFamily="34" charset="0"/>
                <a:ea typeface="Tahoma" pitchFamily="34" charset="0"/>
                <a:cs typeface="Tahoma" pitchFamily="34" charset="0"/>
              </a:rPr>
              <a:t>desapantallar</a:t>
            </a:r>
            <a:r>
              <a:rPr lang="es-ES" sz="1800" dirty="0">
                <a:latin typeface="Tahoma" pitchFamily="34" charset="0"/>
                <a:ea typeface="Tahoma" pitchFamily="34" charset="0"/>
                <a:cs typeface="Tahoma" pitchFamily="34" charset="0"/>
              </a:rPr>
              <a:t> a </a:t>
            </a:r>
            <a:r>
              <a:rPr lang="es-ES" sz="1800" dirty="0" err="1">
                <a:latin typeface="Tahoma" pitchFamily="34" charset="0"/>
                <a:ea typeface="Tahoma" pitchFamily="34" charset="0"/>
                <a:cs typeface="Tahoma" pitchFamily="34" charset="0"/>
              </a:rPr>
              <a:t>H</a:t>
            </a:r>
            <a:r>
              <a:rPr lang="es-ES" sz="1800" baseline="30000" dirty="0" err="1">
                <a:latin typeface="Tahoma" pitchFamily="34" charset="0"/>
                <a:ea typeface="Tahoma" pitchFamily="34" charset="0"/>
                <a:cs typeface="Tahoma" pitchFamily="34" charset="0"/>
              </a:rPr>
              <a:t>b</a:t>
            </a:r>
            <a:r>
              <a:rPr lang="es-ES" sz="1800" dirty="0">
                <a:latin typeface="Tahoma" pitchFamily="34" charset="0"/>
                <a:ea typeface="Tahoma" pitchFamily="34" charset="0"/>
                <a:cs typeface="Tahoma" pitchFamily="34" charset="0"/>
              </a:rPr>
              <a:t>. Cuando H</a:t>
            </a:r>
            <a:r>
              <a:rPr lang="es-ES" sz="1800" baseline="30000" dirty="0">
                <a:latin typeface="Tahoma" pitchFamily="34" charset="0"/>
                <a:ea typeface="Tahoma" pitchFamily="34" charset="0"/>
                <a:cs typeface="Tahoma" pitchFamily="34" charset="0"/>
              </a:rPr>
              <a:t>a</a:t>
            </a:r>
            <a:r>
              <a:rPr lang="es-ES" sz="1800" dirty="0">
                <a:latin typeface="Tahoma" pitchFamily="34" charset="0"/>
                <a:ea typeface="Tahoma" pitchFamily="34" charset="0"/>
                <a:cs typeface="Tahoma" pitchFamily="34" charset="0"/>
              </a:rPr>
              <a:t> está alineado en contra del campo </a:t>
            </a:r>
            <a:r>
              <a:rPr lang="es-ES" sz="1800" dirty="0" err="1">
                <a:latin typeface="Tahoma" pitchFamily="34" charset="0"/>
                <a:ea typeface="Tahoma" pitchFamily="34" charset="0"/>
                <a:cs typeface="Tahoma" pitchFamily="34" charset="0"/>
              </a:rPr>
              <a:t>H</a:t>
            </a:r>
            <a:r>
              <a:rPr lang="es-ES" sz="1800" baseline="30000" dirty="0" err="1">
                <a:latin typeface="Tahoma" pitchFamily="34" charset="0"/>
                <a:ea typeface="Tahoma" pitchFamily="34" charset="0"/>
                <a:cs typeface="Tahoma" pitchFamily="34" charset="0"/>
              </a:rPr>
              <a:t>b</a:t>
            </a:r>
            <a:r>
              <a:rPr lang="es-ES" sz="1800" dirty="0">
                <a:latin typeface="Tahoma" pitchFamily="34" charset="0"/>
                <a:ea typeface="Tahoma" pitchFamily="34" charset="0"/>
                <a:cs typeface="Tahoma" pitchFamily="34" charset="0"/>
              </a:rPr>
              <a:t> se </a:t>
            </a:r>
            <a:r>
              <a:rPr lang="es-ES" sz="1800" dirty="0" err="1">
                <a:latin typeface="Tahoma" pitchFamily="34" charset="0"/>
                <a:ea typeface="Tahoma" pitchFamily="34" charset="0"/>
                <a:cs typeface="Tahoma" pitchFamily="34" charset="0"/>
              </a:rPr>
              <a:t>desapantalla</a:t>
            </a:r>
            <a:r>
              <a:rPr lang="es-ES" sz="1800" dirty="0">
                <a:latin typeface="Tahoma" pitchFamily="34" charset="0"/>
                <a:ea typeface="Tahoma" pitchFamily="34" charset="0"/>
                <a:cs typeface="Tahoma" pitchFamily="34" charset="0"/>
              </a:rPr>
              <a:t>. La señal para los protones </a:t>
            </a:r>
            <a:r>
              <a:rPr lang="es-ES" sz="1800" dirty="0" err="1">
                <a:latin typeface="Tahoma" pitchFamily="34" charset="0"/>
                <a:ea typeface="Tahoma" pitchFamily="34" charset="0"/>
                <a:cs typeface="Tahoma" pitchFamily="34" charset="0"/>
              </a:rPr>
              <a:t>H</a:t>
            </a:r>
            <a:r>
              <a:rPr lang="es-ES" sz="1800" baseline="30000" dirty="0" err="1">
                <a:latin typeface="Tahoma" pitchFamily="34" charset="0"/>
                <a:ea typeface="Tahoma" pitchFamily="34" charset="0"/>
                <a:cs typeface="Tahoma" pitchFamily="34" charset="0"/>
              </a:rPr>
              <a:t>b</a:t>
            </a:r>
            <a:r>
              <a:rPr lang="es-ES" sz="1800" dirty="0">
                <a:latin typeface="Tahoma" pitchFamily="34" charset="0"/>
                <a:ea typeface="Tahoma" pitchFamily="34" charset="0"/>
                <a:cs typeface="Tahoma" pitchFamily="34" charset="0"/>
              </a:rPr>
              <a:t> se acoplará en picos de la misma altura (doblete).</a:t>
            </a:r>
            <a:endParaRPr lang="en-US" sz="1800" dirty="0">
              <a:latin typeface="Tahoma" pitchFamily="34" charset="0"/>
              <a:ea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42</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2760" y="2555025"/>
            <a:ext cx="4680000" cy="2626741"/>
          </a:xfrm>
          <a:prstGeom prst="rect">
            <a:avLst/>
          </a:prstGeom>
          <a:noFill/>
          <a:ln w="9525">
            <a:noFill/>
            <a:miter lim="800000"/>
            <a:headEnd/>
            <a:tailEnd/>
          </a:ln>
        </p:spPr>
      </p:pic>
    </p:spTree>
    <p:extLst>
      <p:ext uri="{BB962C8B-B14F-4D97-AF65-F5344CB8AC3E}">
        <p14:creationId xmlns:p14="http://schemas.microsoft.com/office/powerpoint/2010/main" val="35184011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ACOPLAMIENTO </a:t>
            </a:r>
            <a:r>
              <a:rPr lang="es-ES" sz="3200" i="1"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ESPIN-ESPIN </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Clr>
                <a:srgbClr val="00FF00"/>
              </a:buClr>
              <a:buNone/>
            </a:pPr>
            <a:r>
              <a:rPr lang="es-AR" sz="1800" dirty="0">
                <a:latin typeface="Tahoma" pitchFamily="34" charset="0"/>
                <a:cs typeface="Tahoma" pitchFamily="34" charset="0"/>
              </a:rPr>
              <a:t>Si los protones </a:t>
            </a:r>
            <a:r>
              <a:rPr lang="es-AR" sz="1800" dirty="0" err="1">
                <a:latin typeface="Tahoma" pitchFamily="34" charset="0"/>
                <a:cs typeface="Tahoma" pitchFamily="34" charset="0"/>
              </a:rPr>
              <a:t>H</a:t>
            </a:r>
            <a:r>
              <a:rPr lang="es-AR" sz="1800" baseline="30000" dirty="0" err="1">
                <a:latin typeface="Tahoma" pitchFamily="34" charset="0"/>
                <a:cs typeface="Tahoma" pitchFamily="34" charset="0"/>
              </a:rPr>
              <a:t>b</a:t>
            </a:r>
            <a:r>
              <a:rPr lang="es-AR" sz="1800" dirty="0">
                <a:latin typeface="Tahoma" pitchFamily="34" charset="0"/>
                <a:cs typeface="Tahoma" pitchFamily="34" charset="0"/>
              </a:rPr>
              <a:t> </a:t>
            </a:r>
            <a:r>
              <a:rPr lang="es-AR" sz="1800" dirty="0" smtClean="0">
                <a:latin typeface="Tahoma" pitchFamily="34" charset="0"/>
                <a:cs typeface="Tahoma" pitchFamily="34" charset="0"/>
              </a:rPr>
              <a:t>refuerzan </a:t>
            </a:r>
            <a:r>
              <a:rPr lang="es-AR" sz="1800" dirty="0">
                <a:latin typeface="Tahoma" pitchFamily="34" charset="0"/>
                <a:cs typeface="Tahoma" pitchFamily="34" charset="0"/>
              </a:rPr>
              <a:t>el </a:t>
            </a:r>
            <a:r>
              <a:rPr lang="es-AR" sz="1800" dirty="0" smtClean="0">
                <a:latin typeface="Tahoma" pitchFamily="34" charset="0"/>
                <a:cs typeface="Tahoma" pitchFamily="34" charset="0"/>
              </a:rPr>
              <a:t>campo, </a:t>
            </a:r>
            <a:r>
              <a:rPr lang="es-AR" sz="1800" dirty="0" err="1" smtClean="0">
                <a:latin typeface="Tahoma" pitchFamily="34" charset="0"/>
                <a:cs typeface="Tahoma" pitchFamily="34" charset="0"/>
              </a:rPr>
              <a:t>desapantallarán</a:t>
            </a:r>
            <a:r>
              <a:rPr lang="es-AR" sz="1800" dirty="0" smtClean="0">
                <a:latin typeface="Tahoma" pitchFamily="34" charset="0"/>
                <a:cs typeface="Tahoma" pitchFamily="34" charset="0"/>
              </a:rPr>
              <a:t> a </a:t>
            </a:r>
            <a:r>
              <a:rPr lang="es-AR" sz="1800" dirty="0">
                <a:latin typeface="Tahoma" pitchFamily="34" charset="0"/>
                <a:cs typeface="Tahoma" pitchFamily="34" charset="0"/>
              </a:rPr>
              <a:t>H</a:t>
            </a:r>
            <a:r>
              <a:rPr lang="es-AR" sz="1800" baseline="30000" dirty="0">
                <a:latin typeface="Tahoma" pitchFamily="34" charset="0"/>
                <a:cs typeface="Tahoma" pitchFamily="34" charset="0"/>
              </a:rPr>
              <a:t>a</a:t>
            </a:r>
            <a:r>
              <a:rPr lang="es-AR" sz="1800" dirty="0">
                <a:latin typeface="Tahoma" pitchFamily="34" charset="0"/>
                <a:cs typeface="Tahoma" pitchFamily="34" charset="0"/>
              </a:rPr>
              <a:t>. </a:t>
            </a:r>
            <a:r>
              <a:rPr lang="es-AR" sz="1800" dirty="0" smtClean="0">
                <a:latin typeface="Tahoma" pitchFamily="34" charset="0"/>
                <a:cs typeface="Tahoma" pitchFamily="34" charset="0"/>
              </a:rPr>
              <a:t>Si los protones están en contra del campo, apantallaran a H</a:t>
            </a:r>
            <a:r>
              <a:rPr lang="es-AR" sz="1800" baseline="30000" dirty="0" smtClean="0">
                <a:latin typeface="Tahoma" pitchFamily="34" charset="0"/>
                <a:cs typeface="Tahoma" pitchFamily="34" charset="0"/>
              </a:rPr>
              <a:t>a</a:t>
            </a:r>
            <a:r>
              <a:rPr lang="es-AR" sz="1800" dirty="0" smtClean="0">
                <a:latin typeface="Tahoma" pitchFamily="34" charset="0"/>
                <a:cs typeface="Tahoma" pitchFamily="34" charset="0"/>
              </a:rPr>
              <a:t>. Si </a:t>
            </a:r>
            <a:r>
              <a:rPr lang="es-AR" sz="1800" dirty="0">
                <a:latin typeface="Tahoma" pitchFamily="34" charset="0"/>
                <a:cs typeface="Tahoma" pitchFamily="34" charset="0"/>
              </a:rPr>
              <a:t>están alineados </a:t>
            </a:r>
            <a:r>
              <a:rPr lang="es-AR" sz="1800" dirty="0" smtClean="0">
                <a:latin typeface="Tahoma" pitchFamily="34" charset="0"/>
                <a:cs typeface="Tahoma" pitchFamily="34" charset="0"/>
              </a:rPr>
              <a:t>uno a favor y otro en contra del campo, </a:t>
            </a:r>
            <a:r>
              <a:rPr lang="es-AR" sz="1800" dirty="0">
                <a:latin typeface="Tahoma" pitchFamily="34" charset="0"/>
                <a:cs typeface="Tahoma" pitchFamily="34" charset="0"/>
              </a:rPr>
              <a:t>el efecto se cancelará de manera que la señal no se acopla. H</a:t>
            </a:r>
            <a:r>
              <a:rPr lang="es-AR" sz="1800" baseline="30000" dirty="0">
                <a:latin typeface="Tahoma" pitchFamily="34" charset="0"/>
                <a:cs typeface="Tahoma" pitchFamily="34" charset="0"/>
              </a:rPr>
              <a:t>a</a:t>
            </a:r>
            <a:r>
              <a:rPr lang="es-AR" sz="1800" dirty="0">
                <a:latin typeface="Tahoma" pitchFamily="34" charset="0"/>
                <a:cs typeface="Tahoma" pitchFamily="34" charset="0"/>
              </a:rPr>
              <a:t> tendrá una señal acoplada en un triplete (relación 1:2:1).</a:t>
            </a:r>
          </a:p>
          <a:p>
            <a:pPr marL="0" indent="0" algn="just">
              <a:buClr>
                <a:srgbClr val="00FF00"/>
              </a:buClr>
              <a:buNone/>
            </a:pPr>
            <a:endParaRPr lang="es-ES_tradnl" sz="1800" dirty="0" smtClean="0">
              <a:latin typeface="Tahoma" pitchFamily="34" charset="0"/>
              <a:cs typeface="Tahoma" pitchFamily="34" charset="0"/>
            </a:endParaRPr>
          </a:p>
          <a:p>
            <a:pPr marL="0" indent="0" algn="just">
              <a:buClr>
                <a:srgbClr val="00FF00"/>
              </a:buClr>
              <a:buNone/>
            </a:pPr>
            <a:r>
              <a:rPr lang="es-ES_tradnl" sz="1800" dirty="0">
                <a:latin typeface="Tahoma" pitchFamily="34" charset="0"/>
                <a:cs typeface="Tahoma" pitchFamily="34" charset="0"/>
              </a:rPr>
              <a:t>	</a:t>
            </a: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a:latin typeface="Tahoma" pitchFamily="34" charset="0"/>
              <a:cs typeface="Tahoma" pitchFamily="34" charset="0"/>
            </a:endParaRPr>
          </a:p>
          <a:p>
            <a:pPr marL="457200" indent="-457200" algn="just">
              <a:buClr>
                <a:srgbClr val="00FF00"/>
              </a:buClr>
              <a:buFont typeface="+mj-lt"/>
              <a:buAutoNum type="arabicPeriod" startAt="2"/>
            </a:pPr>
            <a:endParaRPr lang="es-ES_tradnl" sz="1800" b="1" dirty="0" smtClean="0">
              <a:latin typeface="Tahoma" pitchFamily="34" charset="0"/>
              <a:cs typeface="Tahoma" pitchFamily="34" charset="0"/>
            </a:endParaRPr>
          </a:p>
          <a:p>
            <a:pPr marL="0" indent="0" algn="just">
              <a:buClr>
                <a:srgbClr val="00FF00"/>
              </a:buClr>
              <a:buNone/>
            </a:pPr>
            <a:r>
              <a:rPr lang="es-ES_tradnl" sz="1800" b="1" dirty="0" smtClean="0">
                <a:latin typeface="Tahoma" pitchFamily="34" charset="0"/>
                <a:cs typeface="Tahoma" pitchFamily="34" charset="0"/>
              </a:rPr>
              <a:t>           </a:t>
            </a: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marL="0" indent="0" algn="just">
              <a:buClr>
                <a:srgbClr val="00FF00"/>
              </a:buClr>
              <a:buNone/>
            </a:pPr>
            <a:endParaRPr lang="es-ES_tradnl" sz="1800" b="1" dirty="0" smtClean="0">
              <a:solidFill>
                <a:srgbClr val="00FF00"/>
              </a:solidFill>
              <a:latin typeface="Tahoma" pitchFamily="34" charset="0"/>
              <a:cs typeface="Tahoma" pitchFamily="34" charset="0"/>
            </a:endParaRPr>
          </a:p>
          <a:p>
            <a:pPr marL="0" indent="0" algn="just">
              <a:buClr>
                <a:srgbClr val="00FF00"/>
              </a:buClr>
              <a:buNone/>
            </a:pPr>
            <a:endParaRPr lang="es-ES_tradnl" sz="1800" b="1" dirty="0">
              <a:solidFill>
                <a:srgbClr val="00FF00"/>
              </a:solidFill>
              <a:latin typeface="Tahoma" pitchFamily="34" charset="0"/>
              <a:cs typeface="Tahoma" pitchFamily="34" charset="0"/>
            </a:endParaRPr>
          </a:p>
          <a:p>
            <a:pPr algn="ctr">
              <a:buClr>
                <a:srgbClr val="00FF00"/>
              </a:buClr>
              <a:buFont typeface="Wingdings" pitchFamily="2" charset="2"/>
              <a:buChar char="§"/>
            </a:pP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43</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6320" y="2996952"/>
            <a:ext cx="5796000" cy="3089881"/>
          </a:xfrm>
          <a:prstGeom prst="rect">
            <a:avLst/>
          </a:prstGeom>
          <a:noFill/>
          <a:ln w="9525">
            <a:noFill/>
            <a:miter lim="800000"/>
            <a:headEnd/>
            <a:tailEnd/>
          </a:ln>
        </p:spPr>
      </p:pic>
    </p:spTree>
    <p:extLst>
      <p:ext uri="{BB962C8B-B14F-4D97-AF65-F5344CB8AC3E}">
        <p14:creationId xmlns:p14="http://schemas.microsoft.com/office/powerpoint/2010/main" val="7966017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ACOPLAMIENTO </a:t>
            </a:r>
            <a:r>
              <a:rPr lang="es-ES" sz="3200" i="1" dirty="0" smtClean="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rPr>
              <a:t>ESPIN-ESPIN </a:t>
            </a:r>
            <a:endParaRPr lang="es-ES" sz="3200" dirty="0">
              <a:solidFill>
                <a:srgbClr val="FFFF00"/>
              </a:solidFill>
              <a:effectLst>
                <a:glow rad="228600">
                  <a:schemeClr val="accent1">
                    <a:satMod val="175000"/>
                    <a:alpha val="40000"/>
                  </a:schemeClr>
                </a:glow>
                <a:reflection blurRad="6350" stA="55000" endA="300" endPos="45500" dir="5400000" sy="-100000" algn="bl" rotWithShape="0"/>
              </a:effectLst>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None/>
            </a:pPr>
            <a:r>
              <a:rPr lang="es-ES" sz="1800" dirty="0">
                <a:latin typeface="Tahoma" pitchFamily="34" charset="0"/>
                <a:ea typeface="Tahoma" pitchFamily="34" charset="0"/>
                <a:cs typeface="Tahoma" pitchFamily="34" charset="0"/>
              </a:rPr>
              <a:t>El grupo </a:t>
            </a:r>
            <a:r>
              <a:rPr lang="es-ES" sz="1800" dirty="0" err="1">
                <a:latin typeface="Tahoma" pitchFamily="34" charset="0"/>
                <a:ea typeface="Tahoma" pitchFamily="34" charset="0"/>
                <a:cs typeface="Tahoma" pitchFamily="34" charset="0"/>
              </a:rPr>
              <a:t>isopropilo</a:t>
            </a:r>
            <a:r>
              <a:rPr lang="es-ES" sz="1800" dirty="0">
                <a:latin typeface="Tahoma" pitchFamily="34" charset="0"/>
                <a:ea typeface="Tahoma" pitchFamily="34" charset="0"/>
                <a:cs typeface="Tahoma" pitchFamily="34" charset="0"/>
              </a:rPr>
              <a:t> aparece como un doblete intenso a campo más alto y como un </a:t>
            </a:r>
            <a:r>
              <a:rPr lang="es-ES" sz="1800" dirty="0" err="1">
                <a:latin typeface="Tahoma" pitchFamily="34" charset="0"/>
                <a:ea typeface="Tahoma" pitchFamily="34" charset="0"/>
                <a:cs typeface="Tahoma" pitchFamily="34" charset="0"/>
              </a:rPr>
              <a:t>multiplete</a:t>
            </a:r>
            <a:r>
              <a:rPr lang="es-ES" sz="1800" dirty="0">
                <a:latin typeface="Tahoma" pitchFamily="34" charset="0"/>
                <a:ea typeface="Tahoma" pitchFamily="34" charset="0"/>
                <a:cs typeface="Tahoma" pitchFamily="34" charset="0"/>
              </a:rPr>
              <a:t> débil (un </a:t>
            </a:r>
            <a:r>
              <a:rPr lang="es-ES" sz="1800" dirty="0" err="1">
                <a:latin typeface="Tahoma" pitchFamily="34" charset="0"/>
                <a:ea typeface="Tahoma" pitchFamily="34" charset="0"/>
                <a:cs typeface="Tahoma" pitchFamily="34" charset="0"/>
              </a:rPr>
              <a:t>septuplete</a:t>
            </a:r>
            <a:r>
              <a:rPr lang="es-ES" sz="1800" dirty="0">
                <a:latin typeface="Tahoma" pitchFamily="34" charset="0"/>
                <a:ea typeface="Tahoma" pitchFamily="34" charset="0"/>
                <a:cs typeface="Tahoma" pitchFamily="34" charset="0"/>
              </a:rPr>
              <a:t>) a campo más bajo. El grupo metilo aparece como un </a:t>
            </a:r>
            <a:r>
              <a:rPr lang="es-ES" sz="1800" dirty="0" err="1">
                <a:latin typeface="Tahoma" pitchFamily="34" charset="0"/>
                <a:ea typeface="Tahoma" pitchFamily="34" charset="0"/>
                <a:cs typeface="Tahoma" pitchFamily="34" charset="0"/>
              </a:rPr>
              <a:t>singulete</a:t>
            </a:r>
            <a:r>
              <a:rPr lang="es-ES" sz="1800" dirty="0">
                <a:latin typeface="Tahoma" pitchFamily="34" charset="0"/>
                <a:ea typeface="Tahoma" pitchFamily="34" charset="0"/>
                <a:cs typeface="Tahoma" pitchFamily="34" charset="0"/>
              </a:rPr>
              <a:t> a δ = 2.1 ppm</a:t>
            </a:r>
            <a:r>
              <a:rPr lang="es-ES" sz="1800" dirty="0" smtClean="0">
                <a:latin typeface="Tahoma" pitchFamily="34" charset="0"/>
                <a:ea typeface="Tahoma" pitchFamily="34" charset="0"/>
                <a:cs typeface="Tahoma" pitchFamily="34" charset="0"/>
              </a:rPr>
              <a:t>.</a:t>
            </a:r>
          </a:p>
          <a:p>
            <a:pPr marL="0" indent="0" algn="just">
              <a:buNone/>
            </a:pPr>
            <a:endParaRPr lang="es-ES" sz="1800" dirty="0">
              <a:latin typeface="Tahoma" pitchFamily="34" charset="0"/>
              <a:ea typeface="Tahoma" pitchFamily="34" charset="0"/>
              <a:cs typeface="Tahoma" pitchFamily="34" charset="0"/>
            </a:endParaRPr>
          </a:p>
          <a:p>
            <a:pPr marL="0" indent="0" algn="just">
              <a:buNone/>
            </a:pPr>
            <a:endParaRPr lang="es-ES" sz="1800" dirty="0" smtClean="0">
              <a:latin typeface="Tahoma" pitchFamily="34" charset="0"/>
              <a:ea typeface="Tahoma" pitchFamily="34" charset="0"/>
              <a:cs typeface="Tahoma" pitchFamily="34" charset="0"/>
            </a:endParaRPr>
          </a:p>
          <a:p>
            <a:pPr marL="0" indent="0" algn="just">
              <a:buNone/>
            </a:pPr>
            <a:endParaRPr lang="es-ES" sz="1800" dirty="0">
              <a:latin typeface="Tahoma" pitchFamily="34" charset="0"/>
              <a:ea typeface="Tahoma" pitchFamily="34" charset="0"/>
              <a:cs typeface="Tahoma" pitchFamily="34" charset="0"/>
            </a:endParaRPr>
          </a:p>
          <a:p>
            <a:pPr marL="0" indent="0" algn="just">
              <a:buNone/>
            </a:pPr>
            <a:endParaRPr lang="es-ES" sz="1800" dirty="0" smtClean="0">
              <a:latin typeface="Tahoma" pitchFamily="34" charset="0"/>
              <a:ea typeface="Tahoma" pitchFamily="34" charset="0"/>
              <a:cs typeface="Tahoma" pitchFamily="34" charset="0"/>
            </a:endParaRPr>
          </a:p>
          <a:p>
            <a:pPr marL="0" indent="0" algn="just">
              <a:buNone/>
            </a:pPr>
            <a:endParaRPr lang="es-ES" sz="1800" dirty="0">
              <a:latin typeface="Tahoma" pitchFamily="34" charset="0"/>
              <a:ea typeface="Tahoma" pitchFamily="34" charset="0"/>
              <a:cs typeface="Tahoma" pitchFamily="34" charset="0"/>
            </a:endParaRPr>
          </a:p>
          <a:p>
            <a:pPr marL="0" indent="0" algn="just">
              <a:buNone/>
            </a:pPr>
            <a:endParaRPr lang="es-ES" sz="1800" dirty="0" smtClean="0">
              <a:latin typeface="Tahoma" pitchFamily="34" charset="0"/>
              <a:ea typeface="Tahoma" pitchFamily="34" charset="0"/>
              <a:cs typeface="Tahoma" pitchFamily="34" charset="0"/>
            </a:endParaRPr>
          </a:p>
          <a:p>
            <a:pPr marL="0" indent="0" algn="just">
              <a:buNone/>
            </a:pPr>
            <a:endParaRPr lang="es-ES" sz="1800" dirty="0">
              <a:latin typeface="Tahoma" pitchFamily="34" charset="0"/>
              <a:ea typeface="Tahoma" pitchFamily="34" charset="0"/>
              <a:cs typeface="Tahoma" pitchFamily="34" charset="0"/>
            </a:endParaRPr>
          </a:p>
          <a:p>
            <a:pPr marL="0" indent="0" algn="just">
              <a:buNone/>
            </a:pPr>
            <a:endParaRPr lang="es-ES" sz="1800" dirty="0" smtClean="0">
              <a:latin typeface="Tahoma" pitchFamily="34" charset="0"/>
              <a:ea typeface="Tahoma" pitchFamily="34" charset="0"/>
              <a:cs typeface="Tahoma" pitchFamily="34" charset="0"/>
            </a:endParaRPr>
          </a:p>
          <a:p>
            <a:pPr marL="0" indent="0" algn="just">
              <a:buNone/>
            </a:pPr>
            <a:r>
              <a:rPr lang="es-AR" sz="1800" dirty="0" smtClean="0">
                <a:latin typeface="Tahoma" pitchFamily="34" charset="0"/>
                <a:ea typeface="Tahoma" pitchFamily="34" charset="0"/>
                <a:cs typeface="Tahoma" pitchFamily="34" charset="0"/>
              </a:rPr>
              <a:t>El </a:t>
            </a:r>
            <a:r>
              <a:rPr lang="es-AR" sz="1800" dirty="0">
                <a:latin typeface="Tahoma" pitchFamily="34" charset="0"/>
                <a:ea typeface="Tahoma" pitchFamily="34" charset="0"/>
                <a:cs typeface="Tahoma" pitchFamily="34" charset="0"/>
              </a:rPr>
              <a:t>protón c tiene 6 hidrógenos en el átomo de carbono adyacente, por lo que su señal será un septeto (6 + 1 = 7). Los hidrógenos de los grupos  metilo tienen un hidrógeno en el átomo de carbono adyacente por lo que su señal será un doblete (1 + 1 = 2) </a:t>
            </a:r>
            <a:r>
              <a:rPr lang="es-AR" sz="1800" dirty="0" smtClean="0">
                <a:latin typeface="Tahoma" pitchFamily="34" charset="0"/>
                <a:ea typeface="Tahoma" pitchFamily="34" charset="0"/>
                <a:cs typeface="Tahoma" pitchFamily="34" charset="0"/>
              </a:rPr>
              <a:t>.</a:t>
            </a:r>
            <a:r>
              <a:rPr lang="es-ES_tradnl" sz="1800" b="1" dirty="0" smtClean="0">
                <a:latin typeface="Tahoma" pitchFamily="34" charset="0"/>
                <a:cs typeface="Tahoma" pitchFamily="34" charset="0"/>
              </a:rPr>
              <a:t>           </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44</a:t>
            </a:fld>
            <a:endParaRPr lang="es-ES" dirty="0"/>
          </a:p>
        </p:txBody>
      </p:sp>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pic>
        <p:nvPicPr>
          <p:cNvPr id="7" name="Content Placeholder 3" descr="figura13.2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88" y="2533842"/>
            <a:ext cx="7740000" cy="2412485"/>
          </a:xfrm>
          <a:prstGeom prst="rect">
            <a:avLst/>
          </a:prstGeom>
          <a:noFill/>
          <a:ln w="9525">
            <a:noFill/>
            <a:miter lim="800000"/>
            <a:headEnd/>
            <a:tailEnd/>
          </a:ln>
        </p:spPr>
      </p:pic>
    </p:spTree>
    <p:extLst>
      <p:ext uri="{BB962C8B-B14F-4D97-AF65-F5344CB8AC3E}">
        <p14:creationId xmlns:p14="http://schemas.microsoft.com/office/powerpoint/2010/main" val="20642448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INTRODUCCIÓN </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None/>
            </a:pPr>
            <a:r>
              <a:rPr lang="es-ES" sz="2000" dirty="0" smtClean="0">
                <a:latin typeface="Tahoma" pitchFamily="34" charset="0"/>
                <a:cs typeface="Tahoma" pitchFamily="34" charset="0"/>
              </a:rPr>
              <a:t>Se basa en la medida de absorción de la radiación electromagnética en la región de las radiofrecuencias, aproximadamente de 4 a 900 MHz. </a:t>
            </a:r>
          </a:p>
          <a:p>
            <a:pPr marL="0" indent="0" algn="just">
              <a:buNone/>
            </a:pPr>
            <a:endParaRPr lang="es-ES" sz="2000" dirty="0" smtClean="0">
              <a:latin typeface="Tahoma" pitchFamily="34" charset="0"/>
              <a:cs typeface="Tahoma" pitchFamily="34" charset="0"/>
            </a:endParaRPr>
          </a:p>
          <a:p>
            <a:pPr marL="0" indent="0" algn="just">
              <a:buNone/>
            </a:pPr>
            <a:r>
              <a:rPr lang="es-ES" sz="2000" dirty="0" smtClean="0">
                <a:latin typeface="Tahoma" pitchFamily="34" charset="0"/>
                <a:cs typeface="Tahoma" pitchFamily="34" charset="0"/>
              </a:rPr>
              <a:t>En el proceso de absorción están implicados los núcleos de los átomos. </a:t>
            </a:r>
          </a:p>
          <a:p>
            <a:pPr marL="0" indent="0" algn="just">
              <a:buNone/>
            </a:pPr>
            <a:endParaRPr lang="es-ES" sz="2000" dirty="0" smtClean="0">
              <a:latin typeface="Tahoma" pitchFamily="34" charset="0"/>
              <a:cs typeface="Tahoma" pitchFamily="34" charset="0"/>
            </a:endParaRPr>
          </a:p>
          <a:p>
            <a:pPr marL="0" indent="0" algn="just">
              <a:buNone/>
            </a:pPr>
            <a:r>
              <a:rPr lang="es-ES" sz="2000" dirty="0" smtClean="0">
                <a:latin typeface="Tahoma" pitchFamily="34" charset="0"/>
                <a:cs typeface="Tahoma" pitchFamily="34" charset="0"/>
              </a:rPr>
              <a:t>Además, se requiere que el analito se coloque en un intenso campo magnético (4,69 T). </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5</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INTRODUCCIÓN </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None/>
            </a:pPr>
            <a:r>
              <a:rPr lang="es-ES" sz="2000" dirty="0" smtClean="0">
                <a:latin typeface="Tahoma" pitchFamily="34" charset="0"/>
                <a:cs typeface="Tahoma" pitchFamily="34" charset="0"/>
              </a:rPr>
              <a:t>Bases teóricas de la RMN: W. </a:t>
            </a:r>
            <a:r>
              <a:rPr lang="es-ES" sz="2000" dirty="0" err="1" smtClean="0">
                <a:latin typeface="Tahoma" pitchFamily="34" charset="0"/>
                <a:cs typeface="Tahoma" pitchFamily="34" charset="0"/>
              </a:rPr>
              <a:t>Pauli</a:t>
            </a:r>
            <a:r>
              <a:rPr lang="es-ES" sz="2000" dirty="0" smtClean="0">
                <a:latin typeface="Tahoma" pitchFamily="34" charset="0"/>
                <a:cs typeface="Tahoma" pitchFamily="34" charset="0"/>
              </a:rPr>
              <a:t> en 1924 sugirió que ciertos núcleos atómicos deberían tener propiedades de espín y momento magnético y que, como consecuencia, al exponerlos a un campo magnético conduciría a un desdoblamiento de sus niveles de energía.</a:t>
            </a:r>
          </a:p>
          <a:p>
            <a:pPr marL="0" indent="0" algn="just">
              <a:buNone/>
            </a:pPr>
            <a:endParaRPr lang="es-ES" sz="2000" dirty="0" smtClean="0">
              <a:latin typeface="Tahoma" pitchFamily="34" charset="0"/>
              <a:cs typeface="Tahoma" pitchFamily="34" charset="0"/>
            </a:endParaRPr>
          </a:p>
          <a:p>
            <a:pPr marL="0" indent="0" algn="just">
              <a:buNone/>
            </a:pPr>
            <a:r>
              <a:rPr lang="es-ES" sz="2000" dirty="0" smtClean="0">
                <a:latin typeface="Tahoma" pitchFamily="34" charset="0"/>
                <a:cs typeface="Tahoma" pitchFamily="34" charset="0"/>
              </a:rPr>
              <a:t>Verificación experimental en 1946 por </a:t>
            </a:r>
            <a:r>
              <a:rPr lang="es-ES" sz="2000" dirty="0" err="1" smtClean="0">
                <a:latin typeface="Tahoma" pitchFamily="34" charset="0"/>
                <a:cs typeface="Tahoma" pitchFamily="34" charset="0"/>
              </a:rPr>
              <a:t>Bloch</a:t>
            </a:r>
            <a:r>
              <a:rPr lang="es-ES" sz="2000" dirty="0" smtClean="0">
                <a:latin typeface="Tahoma" pitchFamily="34" charset="0"/>
                <a:cs typeface="Tahoma" pitchFamily="34" charset="0"/>
              </a:rPr>
              <a:t> en Stanford y </a:t>
            </a:r>
            <a:r>
              <a:rPr lang="es-ES" sz="2000" dirty="0" err="1" smtClean="0">
                <a:latin typeface="Tahoma" pitchFamily="34" charset="0"/>
                <a:cs typeface="Tahoma" pitchFamily="34" charset="0"/>
              </a:rPr>
              <a:t>Purcell</a:t>
            </a:r>
            <a:r>
              <a:rPr lang="es-ES" sz="2000" dirty="0" smtClean="0">
                <a:latin typeface="Tahoma" pitchFamily="34" charset="0"/>
                <a:cs typeface="Tahoma" pitchFamily="34" charset="0"/>
              </a:rPr>
              <a:t> en Harvard. En 1953 </a:t>
            </a:r>
            <a:r>
              <a:rPr lang="es-ES" sz="2000" dirty="0" err="1" smtClean="0">
                <a:latin typeface="Tahoma" pitchFamily="34" charset="0"/>
                <a:cs typeface="Tahoma" pitchFamily="34" charset="0"/>
              </a:rPr>
              <a:t>Varian</a:t>
            </a:r>
            <a:r>
              <a:rPr lang="es-ES" sz="2000" dirty="0" smtClean="0">
                <a:latin typeface="Tahoma" pitchFamily="34" charset="0"/>
                <a:cs typeface="Tahoma" pitchFamily="34" charset="0"/>
              </a:rPr>
              <a:t> </a:t>
            </a:r>
            <a:r>
              <a:rPr lang="es-ES" sz="2000" dirty="0" err="1" smtClean="0">
                <a:latin typeface="Tahoma" pitchFamily="34" charset="0"/>
                <a:cs typeface="Tahoma" pitchFamily="34" charset="0"/>
              </a:rPr>
              <a:t>Associates</a:t>
            </a:r>
            <a:r>
              <a:rPr lang="es-ES" sz="2000" dirty="0" smtClean="0">
                <a:latin typeface="Tahoma" pitchFamily="34" charset="0"/>
                <a:cs typeface="Tahoma" pitchFamily="34" charset="0"/>
              </a:rPr>
              <a:t> comercializó el primer espectrómetro de RMN de alta resolución. </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6</a:t>
            </a:fld>
            <a:endParaRPr lang="es-ES"/>
          </a:p>
        </p:txBody>
      </p:sp>
      <p:pic>
        <p:nvPicPr>
          <p:cNvPr id="5" name="Picture 2" descr="http://www7.nationalacademies.org/spanishbeyonddiscovery/bio_00759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384" y="4509095"/>
            <a:ext cx="13049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7.nationalacademies.org/spanishbeyonddiscovery/bio_00759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771" y="4509095"/>
            <a:ext cx="2724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INTRODUCCIÓN </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marL="0" indent="0" algn="just">
              <a:buNone/>
            </a:pPr>
            <a:r>
              <a:rPr lang="es-ES" sz="2400" dirty="0" smtClean="0">
                <a:latin typeface="Tahoma" pitchFamily="34" charset="0"/>
                <a:cs typeface="Tahoma" pitchFamily="34" charset="0"/>
              </a:rPr>
              <a:t>En la actualidad se utilizan dos tipos generales de espectrómetros de RMN. Los de onda continua (CW) y de impulsos o de Transformada de Fourier.  </a:t>
            </a:r>
            <a:endParaRPr lang="es-ES" sz="24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7</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r>
              <a:rPr lang="es-ES" sz="2000" dirty="0" smtClean="0">
                <a:latin typeface="Tahoma" pitchFamily="34" charset="0"/>
                <a:cs typeface="Tahoma" pitchFamily="34" charset="0"/>
              </a:rPr>
              <a:t>Los núcleos giran alrededor de su eje y de este modo tienen la propiedad de espín. </a:t>
            </a: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endParaRPr lang="es-ES" sz="2000" dirty="0" smtClean="0">
              <a:latin typeface="Tahoma" pitchFamily="34" charset="0"/>
              <a:cs typeface="Tahoma" pitchFamily="34" charset="0"/>
            </a:endParaRP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endParaRPr lang="es-ES" sz="2000" dirty="0" smtClean="0">
              <a:latin typeface="Tahoma" pitchFamily="34" charset="0"/>
              <a:cs typeface="Tahoma" pitchFamily="34" charset="0"/>
            </a:endParaRPr>
          </a:p>
          <a:p>
            <a:pPr algn="just">
              <a:buClr>
                <a:srgbClr val="00FF00"/>
              </a:buClr>
              <a:buFont typeface="Wingdings" pitchFamily="2" charset="2"/>
              <a:buChar char="§"/>
            </a:pPr>
            <a:endParaRPr lang="es-ES" sz="2000" dirty="0" smtClean="0">
              <a:latin typeface="Tahoma" pitchFamily="34" charset="0"/>
              <a:cs typeface="Tahoma" pitchFamily="34" charset="0"/>
            </a:endParaRPr>
          </a:p>
          <a:p>
            <a:pPr algn="just">
              <a:buClr>
                <a:srgbClr val="00FF00"/>
              </a:buClr>
              <a:buFont typeface="Wingdings" pitchFamily="2" charset="2"/>
              <a:buChar char="§"/>
            </a:pPr>
            <a:r>
              <a:rPr lang="es-ES" sz="2000" dirty="0" smtClean="0">
                <a:latin typeface="Tahoma" pitchFamily="34" charset="0"/>
                <a:cs typeface="Tahoma" pitchFamily="34" charset="0"/>
              </a:rPr>
              <a:t>Los núcleos con espín tiene un momento angular </a:t>
            </a:r>
            <a:r>
              <a:rPr lang="es-ES" sz="2000" b="1" i="1" dirty="0" smtClean="0">
                <a:latin typeface="Tahoma" pitchFamily="34" charset="0"/>
                <a:cs typeface="Tahoma" pitchFamily="34" charset="0"/>
              </a:rPr>
              <a:t>p</a:t>
            </a:r>
            <a:r>
              <a:rPr lang="es-ES" sz="2000" dirty="0" smtClean="0">
                <a:latin typeface="Tahoma" pitchFamily="34" charset="0"/>
                <a:cs typeface="Tahoma" pitchFamily="34" charset="0"/>
              </a:rPr>
              <a:t>. </a:t>
            </a:r>
          </a:p>
          <a:p>
            <a:pPr algn="just">
              <a:buClr>
                <a:srgbClr val="00FF00"/>
              </a:buClr>
              <a:buFont typeface="Wingdings" pitchFamily="2" charset="2"/>
              <a:buChar char="§"/>
            </a:pPr>
            <a:endParaRPr lang="es-ES" sz="2000" dirty="0">
              <a:latin typeface="Tahoma" pitchFamily="34" charset="0"/>
              <a:cs typeface="Tahoma" pitchFamily="34" charset="0"/>
            </a:endParaRPr>
          </a:p>
          <a:p>
            <a:pPr algn="just">
              <a:buClr>
                <a:srgbClr val="00FF00"/>
              </a:buClr>
              <a:buFont typeface="Wingdings" pitchFamily="2" charset="2"/>
              <a:buChar char="§"/>
            </a:pPr>
            <a:r>
              <a:rPr lang="es-ES" sz="2000" dirty="0" smtClean="0">
                <a:latin typeface="Tahoma" pitchFamily="34" charset="0"/>
                <a:cs typeface="Tahoma" pitchFamily="34" charset="0"/>
              </a:rPr>
              <a:t>La componente observable máxima  de este momento angular está </a:t>
            </a:r>
            <a:r>
              <a:rPr lang="es-ES" sz="2000" dirty="0" err="1" smtClean="0">
                <a:latin typeface="Tahoma" pitchFamily="34" charset="0"/>
                <a:cs typeface="Tahoma" pitchFamily="34" charset="0"/>
              </a:rPr>
              <a:t>cuantizada</a:t>
            </a:r>
            <a:r>
              <a:rPr lang="es-ES" sz="2000" dirty="0" smtClean="0">
                <a:latin typeface="Tahoma" pitchFamily="34" charset="0"/>
                <a:cs typeface="Tahoma" pitchFamily="34" charset="0"/>
              </a:rPr>
              <a:t> y debe ser un múltiplo entero o </a:t>
            </a:r>
            <a:r>
              <a:rPr lang="es-ES" sz="2000" dirty="0" err="1" smtClean="0">
                <a:latin typeface="Tahoma" pitchFamily="34" charset="0"/>
                <a:cs typeface="Tahoma" pitchFamily="34" charset="0"/>
              </a:rPr>
              <a:t>semientero</a:t>
            </a:r>
            <a:r>
              <a:rPr lang="es-ES" sz="2000" dirty="0" smtClean="0">
                <a:latin typeface="Tahoma" pitchFamily="34" charset="0"/>
                <a:cs typeface="Tahoma" pitchFamily="34" charset="0"/>
              </a:rPr>
              <a:t> de </a:t>
            </a:r>
            <a:r>
              <a:rPr lang="es-ES" sz="2000" b="1" dirty="0" smtClean="0">
                <a:latin typeface="Tahoma" pitchFamily="34" charset="0"/>
                <a:cs typeface="Tahoma" pitchFamily="34" charset="0"/>
              </a:rPr>
              <a:t>h/2</a:t>
            </a:r>
            <a:r>
              <a:rPr lang="el-GR" sz="2000" b="1" dirty="0" smtClean="0">
                <a:latin typeface="Times New Roman"/>
                <a:cs typeface="Times New Roman"/>
              </a:rPr>
              <a:t>π</a:t>
            </a:r>
            <a:r>
              <a:rPr lang="es-ES_tradnl" sz="2000" dirty="0" smtClean="0">
                <a:latin typeface="Times New Roman"/>
                <a:cs typeface="Times New Roman"/>
              </a:rPr>
              <a:t>.</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8</a:t>
            </a:fld>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2322190"/>
            <a:ext cx="3124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12151626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60"/>
            <a:ext cx="8429684" cy="1143000"/>
          </a:xfrm>
        </p:spPr>
        <p:txBody>
          <a:bodyPr/>
          <a:lstStyle/>
          <a:p>
            <a:pPr algn="l"/>
            <a:r>
              <a:rPr lang="es-ES" sz="3200" dirty="0" smtClean="0">
                <a:solidFill>
                  <a:srgbClr val="FFFF00"/>
                </a:solidFill>
                <a:latin typeface="Tahoma" pitchFamily="34" charset="0"/>
                <a:cs typeface="Tahoma" pitchFamily="34" charset="0"/>
              </a:rPr>
              <a:t>DESCRIPCIÓN CUÁNTICA DE LA RMN</a:t>
            </a:r>
            <a:endParaRPr lang="es-ES" sz="3200" dirty="0">
              <a:solidFill>
                <a:srgbClr val="FFFF00"/>
              </a:solidFill>
              <a:latin typeface="Tahoma" pitchFamily="34" charset="0"/>
              <a:cs typeface="Tahoma" pitchFamily="34" charset="0"/>
            </a:endParaRPr>
          </a:p>
        </p:txBody>
      </p:sp>
      <p:sp>
        <p:nvSpPr>
          <p:cNvPr id="3" name="2 Marcador de contenido"/>
          <p:cNvSpPr>
            <a:spLocks noGrp="1"/>
          </p:cNvSpPr>
          <p:nvPr>
            <p:ph idx="1"/>
          </p:nvPr>
        </p:nvSpPr>
        <p:spPr>
          <a:xfrm>
            <a:off x="500034" y="1500174"/>
            <a:ext cx="8101042" cy="4643470"/>
          </a:xfrm>
        </p:spPr>
        <p:txBody>
          <a:bodyPr/>
          <a:lstStyle/>
          <a:p>
            <a:pPr algn="just">
              <a:buClr>
                <a:srgbClr val="00FF00"/>
              </a:buClr>
              <a:buFont typeface="Wingdings" pitchFamily="2" charset="2"/>
              <a:buChar char="§"/>
            </a:pPr>
            <a:r>
              <a:rPr lang="es-ES_tradnl" sz="2000" dirty="0" smtClean="0">
                <a:latin typeface="Tahoma" pitchFamily="34" charset="0"/>
                <a:cs typeface="Tahoma" pitchFamily="34" charset="0"/>
              </a:rPr>
              <a:t>El número máximo de valores de </a:t>
            </a:r>
            <a:r>
              <a:rPr lang="es-ES_tradnl" sz="2000" b="1" i="1" dirty="0" smtClean="0">
                <a:latin typeface="Tahoma" pitchFamily="34" charset="0"/>
                <a:cs typeface="Tahoma" pitchFamily="34" charset="0"/>
              </a:rPr>
              <a:t>p</a:t>
            </a:r>
            <a:r>
              <a:rPr lang="es-ES_tradnl" sz="2000" dirty="0" smtClean="0">
                <a:latin typeface="Tahoma" pitchFamily="34" charset="0"/>
                <a:cs typeface="Tahoma" pitchFamily="34" charset="0"/>
              </a:rPr>
              <a:t> para un núcleo en particular, depende de su número cuántico de espín, </a:t>
            </a:r>
            <a:r>
              <a:rPr lang="es-ES_tradnl" sz="2000" b="1" i="1" dirty="0" smtClean="0">
                <a:latin typeface="Tahoma" pitchFamily="34" charset="0"/>
                <a:cs typeface="Tahoma" pitchFamily="34" charset="0"/>
              </a:rPr>
              <a:t>I</a:t>
            </a:r>
            <a:r>
              <a:rPr lang="es-ES_tradnl" sz="2000" dirty="0" smtClean="0">
                <a:latin typeface="Tahoma" pitchFamily="34" charset="0"/>
                <a:cs typeface="Tahoma" pitchFamily="34" charset="0"/>
              </a:rPr>
              <a:t>. </a:t>
            </a:r>
          </a:p>
          <a:p>
            <a:pPr algn="just">
              <a:buClr>
                <a:srgbClr val="00FF00"/>
              </a:buClr>
              <a:buFont typeface="Wingdings" pitchFamily="2" charset="2"/>
              <a:buChar char="§"/>
            </a:pPr>
            <a:endParaRPr lang="es-ES_tradnl" sz="2000" dirty="0">
              <a:latin typeface="Tahoma" pitchFamily="34" charset="0"/>
              <a:cs typeface="Tahoma" pitchFamily="34" charset="0"/>
            </a:endParaRPr>
          </a:p>
          <a:p>
            <a:pPr algn="just">
              <a:buClr>
                <a:srgbClr val="00FF00"/>
              </a:buClr>
              <a:buFont typeface="Wingdings" pitchFamily="2" charset="2"/>
              <a:buChar char="§"/>
            </a:pPr>
            <a:r>
              <a:rPr lang="es-ES_tradnl" sz="2000" dirty="0" smtClean="0">
                <a:latin typeface="Tahoma" pitchFamily="34" charset="0"/>
                <a:cs typeface="Tahoma" pitchFamily="34" charset="0"/>
              </a:rPr>
              <a:t>Se encuentra entonces que un núcleo tendrá </a:t>
            </a:r>
            <a:r>
              <a:rPr lang="es-ES_tradnl" sz="2000" b="1" i="1" dirty="0" smtClean="0">
                <a:latin typeface="Tahoma" pitchFamily="34" charset="0"/>
                <a:cs typeface="Tahoma" pitchFamily="34" charset="0"/>
              </a:rPr>
              <a:t>2I + 1</a:t>
            </a:r>
            <a:r>
              <a:rPr lang="es-ES_tradnl" sz="2000" dirty="0" smtClean="0">
                <a:latin typeface="Tahoma" pitchFamily="34" charset="0"/>
                <a:cs typeface="Tahoma" pitchFamily="34" charset="0"/>
              </a:rPr>
              <a:t> estados discretos. </a:t>
            </a:r>
          </a:p>
          <a:p>
            <a:pPr algn="just">
              <a:buClr>
                <a:srgbClr val="00FF00"/>
              </a:buClr>
              <a:buFont typeface="Wingdings" pitchFamily="2" charset="2"/>
              <a:buChar char="§"/>
            </a:pPr>
            <a:endParaRPr lang="es-ES_tradnl" sz="2000" dirty="0">
              <a:latin typeface="Tahoma" pitchFamily="34" charset="0"/>
              <a:cs typeface="Tahoma" pitchFamily="34" charset="0"/>
            </a:endParaRPr>
          </a:p>
          <a:p>
            <a:pPr algn="just">
              <a:buClr>
                <a:srgbClr val="00FF00"/>
              </a:buClr>
              <a:buFont typeface="Wingdings" pitchFamily="2" charset="2"/>
              <a:buChar char="§"/>
            </a:pPr>
            <a:r>
              <a:rPr lang="es-ES_tradnl" sz="2000" dirty="0" smtClean="0">
                <a:latin typeface="Tahoma" pitchFamily="34" charset="0"/>
                <a:cs typeface="Tahoma" pitchFamily="34" charset="0"/>
              </a:rPr>
              <a:t>En ausencia de un campo externo, los distintos estados tienen energías idénticas. </a:t>
            </a:r>
            <a:endParaRPr lang="es-ES" sz="2000" dirty="0">
              <a:latin typeface="Tahoma" pitchFamily="34" charset="0"/>
              <a:cs typeface="Tahoma" pitchFamily="34" charset="0"/>
            </a:endParaRPr>
          </a:p>
        </p:txBody>
      </p:sp>
      <p:sp>
        <p:nvSpPr>
          <p:cNvPr id="4" name="3 Marcador de número de diapositiva"/>
          <p:cNvSpPr>
            <a:spLocks noGrp="1"/>
          </p:cNvSpPr>
          <p:nvPr>
            <p:ph type="sldNum" sz="quarter" idx="12"/>
          </p:nvPr>
        </p:nvSpPr>
        <p:spPr/>
        <p:txBody>
          <a:bodyPr/>
          <a:lstStyle/>
          <a:p>
            <a:pPr>
              <a:defRPr/>
            </a:pPr>
            <a:fld id="{356F6918-AAB9-4A25-89C2-5A61E0C0237C}" type="slidenum">
              <a:rPr lang="es-ES" smtClean="0"/>
              <a:pPr>
                <a:defRPr/>
              </a:pPr>
              <a:t>9</a:t>
            </a:fld>
            <a:endParaRPr lang="es-ES"/>
          </a:p>
        </p:txBody>
      </p:sp>
      <p:cxnSp>
        <p:nvCxnSpPr>
          <p:cNvPr id="5" name="4 Conector recto"/>
          <p:cNvCxnSpPr/>
          <p:nvPr/>
        </p:nvCxnSpPr>
        <p:spPr bwMode="auto">
          <a:xfrm>
            <a:off x="395536" y="1052736"/>
            <a:ext cx="8352928" cy="0"/>
          </a:xfrm>
          <a:prstGeom prst="line">
            <a:avLst/>
          </a:prstGeom>
          <a:solidFill>
            <a:schemeClr val="accent1"/>
          </a:solidFill>
          <a:ln w="19050" cap="flat" cmpd="sng" algn="ctr">
            <a:solidFill>
              <a:srgbClr val="66FF33"/>
            </a:solidFill>
            <a:prstDash val="solid"/>
            <a:round/>
            <a:headEnd type="none" w="med" len="med"/>
            <a:tailEnd type="none" w="med" len="med"/>
          </a:ln>
          <a:effectLst>
            <a:reflection blurRad="6350" stA="50000" endA="295" endPos="92000" dist="101600" dir="5400000" sy="-100000" algn="bl" rotWithShape="0"/>
          </a:effectLst>
        </p:spPr>
      </p:cxnSp>
    </p:spTree>
    <p:extLst>
      <p:ext uri="{BB962C8B-B14F-4D97-AF65-F5344CB8AC3E}">
        <p14:creationId xmlns:p14="http://schemas.microsoft.com/office/powerpoint/2010/main" val="22258664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intas">
  <a:themeElements>
    <a:clrScheme name="Cinta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Cinta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inta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Cinta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Cinta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Cinta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Cinta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Cinta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presentaciones\Cintas.pot</Template>
  <TotalTime>6927</TotalTime>
  <Words>2394</Words>
  <Application>Microsoft Office PowerPoint</Application>
  <PresentationFormat>Presentación en pantalla (4:3)</PresentationFormat>
  <Paragraphs>688</Paragraphs>
  <Slides>44</Slides>
  <Notes>44</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Cintas</vt:lpstr>
      <vt:lpstr>ESPECTROMETRÍA DE  RESONANCIA MAGNÉTICA NUCLEAR (RMN)</vt:lpstr>
      <vt:lpstr>CONTENIDO</vt:lpstr>
      <vt:lpstr>INTRODUCCIÓN </vt:lpstr>
      <vt:lpstr>INTRODUCCIÓN</vt:lpstr>
      <vt:lpstr>INTRODUCCIÓN </vt:lpstr>
      <vt:lpstr>INTRODUCCIÓN </vt:lpstr>
      <vt:lpstr>INTRODUCCIÓN </vt:lpstr>
      <vt:lpstr>DESCRIPCIÓN CUÁNTICA DE LA RMN</vt:lpstr>
      <vt:lpstr>DESCRIPCIÓN CUÁNTICA DE LA RMN</vt:lpstr>
      <vt:lpstr>DESCRIPCIÓN CUÁNTICA DE LA RMN</vt:lpstr>
      <vt:lpstr>DESCRIPCIÓN CUÁNTICA DE LA RMN</vt:lpstr>
      <vt:lpstr>DESCRIPCIÓN CUÁNTICA DE LA RMN</vt:lpstr>
      <vt:lpstr>DESCRIPCIÓN CUÁNTICA DE LA RMN</vt:lpstr>
      <vt:lpstr>DESCRIPCIÓN CUÁNTICA DE LA RMN</vt:lpstr>
      <vt:lpstr>DESCRIPCIÓN CUÁNTICA DE LA RMN</vt:lpstr>
      <vt:lpstr>CARACTERÍSTICAS DE LOS ESPECTROS RMN</vt:lpstr>
      <vt:lpstr>NÚMERO DE SEÑALES</vt:lpstr>
      <vt:lpstr>NÚMERO DE SEÑALES</vt:lpstr>
      <vt:lpstr>NÚMERO DE SEÑALES</vt:lpstr>
      <vt:lpstr>NÚMERO DE SEÑALES</vt:lpstr>
      <vt:lpstr>Presentación de PowerPoint</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DESPLAZAMIENTO QUÍMICO</vt:lpstr>
      <vt:lpstr>Presentación de PowerPoint</vt:lpstr>
      <vt:lpstr>INTEGRACIÓN DE PICOS</vt:lpstr>
      <vt:lpstr>INTEGRACIÓN DE PICOS</vt:lpstr>
      <vt:lpstr>ACOPLAMIENTO ESPIN-ESPIN </vt:lpstr>
      <vt:lpstr>ACOPLAMIENTO ESPIN-ESPIN </vt:lpstr>
      <vt:lpstr>ACOPLAMIENTO ESPIN-ESPIN </vt:lpstr>
      <vt:lpstr>ACOPLAMIENTO ESPIN-ESPIN </vt:lpstr>
    </vt:vector>
  </TitlesOfParts>
  <Company>Upel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Armando Carrasquero</dc:creator>
  <cp:lastModifiedBy>ExpeUEW7</cp:lastModifiedBy>
  <cp:revision>343</cp:revision>
  <dcterms:created xsi:type="dcterms:W3CDTF">2008-04-04T08:52:16Z</dcterms:created>
  <dcterms:modified xsi:type="dcterms:W3CDTF">2011-06-24T23:46:57Z</dcterms:modified>
</cp:coreProperties>
</file>